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75" r:id="rId3"/>
  </p:sldMasterIdLst>
  <p:notesMasterIdLst>
    <p:notesMasterId r:id="rId18"/>
  </p:notesMasterIdLst>
  <p:sldIdLst>
    <p:sldId id="312" r:id="rId4"/>
    <p:sldId id="316" r:id="rId5"/>
    <p:sldId id="317" r:id="rId6"/>
    <p:sldId id="320" r:id="rId7"/>
    <p:sldId id="325" r:id="rId8"/>
    <p:sldId id="431" r:id="rId9"/>
    <p:sldId id="328" r:id="rId10"/>
    <p:sldId id="335" r:id="rId11"/>
    <p:sldId id="432" r:id="rId12"/>
    <p:sldId id="337" r:id="rId13"/>
    <p:sldId id="434" r:id="rId14"/>
    <p:sldId id="338" r:id="rId15"/>
    <p:sldId id="333" r:id="rId16"/>
    <p:sldId id="34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7C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496" y="544"/>
      </p:cViewPr>
      <p:guideLst>
        <p:guide pos="416"/>
        <p:guide pos="7256"/>
        <p:guide orient="horz" pos="648"/>
        <p:guide orient="horz" pos="4020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84B2-A008-43EC-B1A1-DA2DA32B10D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42DBD-768B-439C-9BFB-2DD3A138F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7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10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19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3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8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4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5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7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7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8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1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9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5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42DBD-768B-439C-9BFB-2DD3A138FD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92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9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73E59-DB78-4E7A-90E9-53347FAE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EC182-7EAC-40DB-AAC6-0955AC33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52535E-38B7-401C-AAA9-BCE683D2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3A20C9-B095-4FEE-9993-0D657CD7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93A77-AFE4-4806-82D1-2DA6C6C1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2801C6-8192-490D-AEB9-1A79DA53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40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4AFE0-A7BA-4682-B055-204A40EE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2E1AA2-0395-46CF-A90C-433E6245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9384B-8F2D-429A-B927-AE04FF026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F94BF-0FEF-460E-BECA-9EC3F1E0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79F519-1F5A-4D01-BD48-1B419A22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AB0C02-B9CD-4EFF-B209-C4ECEF57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8041B-6808-46B5-A68B-9750445F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74F333-3823-43F8-893D-5571F0C86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15201-3E9A-47CC-908D-41A226C1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7EE532-05C4-40DB-8F10-85E100DE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D3787-3342-47EA-B1AC-9C63D108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9C4837-E6DB-4BCE-923F-434D95ABA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D90503-B262-4773-A8B9-0C0F03336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589FC0-DBEC-412E-AE07-727B66B3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11621-2653-4C80-B53E-A5331782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3F26E-DA4A-44AA-B585-411EEB72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51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02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36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5">
            <a:extLst>
              <a:ext uri="{FF2B5EF4-FFF2-40B4-BE49-F238E27FC236}">
                <a16:creationId xmlns:a16="http://schemas.microsoft.com/office/drawing/2014/main" id="{AF461F84-2778-43F4-9F27-4826B35B91ED}"/>
              </a:ext>
            </a:extLst>
          </p:cNvPr>
          <p:cNvSpPr/>
          <p:nvPr userDrawn="1"/>
        </p:nvSpPr>
        <p:spPr>
          <a:xfrm>
            <a:off x="0" y="1191144"/>
            <a:ext cx="3726486" cy="3725761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913DD113-0A6D-4D27-A495-A307A0476792}"/>
              </a:ext>
            </a:extLst>
          </p:cNvPr>
          <p:cNvSpPr/>
          <p:nvPr userDrawn="1"/>
        </p:nvSpPr>
        <p:spPr>
          <a:xfrm>
            <a:off x="-861105" y="1014259"/>
            <a:ext cx="3407543" cy="3406878"/>
          </a:xfrm>
          <a:prstGeom prst="ellipse">
            <a:avLst/>
          </a:prstGeom>
          <a:solidFill>
            <a:srgbClr val="D17DFC"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2F8B814-47C8-4B8B-AE6F-58C77BB25B3C}"/>
              </a:ext>
            </a:extLst>
          </p:cNvPr>
          <p:cNvSpPr/>
          <p:nvPr userDrawn="1"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rgbClr val="D17DFC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2C916CCA-CE67-49CA-B655-E7424FABD288}"/>
              </a:ext>
            </a:extLst>
          </p:cNvPr>
          <p:cNvSpPr/>
          <p:nvPr userDrawn="1"/>
        </p:nvSpPr>
        <p:spPr>
          <a:xfrm>
            <a:off x="8765409" y="-619125"/>
            <a:ext cx="3094723" cy="3094120"/>
          </a:xfrm>
          <a:prstGeom prst="ellipse">
            <a:avLst/>
          </a:prstGeom>
          <a:solidFill>
            <a:srgbClr val="4F97CD"/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76C9D2C1-5AA2-4958-A7E3-7B6D020C070F}"/>
              </a:ext>
            </a:extLst>
          </p:cNvPr>
          <p:cNvSpPr/>
          <p:nvPr userDrawn="1"/>
        </p:nvSpPr>
        <p:spPr>
          <a:xfrm>
            <a:off x="3827878" y="5286068"/>
            <a:ext cx="3407543" cy="3406878"/>
          </a:xfrm>
          <a:prstGeom prst="ellipse">
            <a:avLst/>
          </a:prstGeom>
          <a:solidFill>
            <a:srgbClr val="F1CDFC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34BF387E-605B-4D45-86D9-A1EF5D4B2A92}"/>
              </a:ext>
            </a:extLst>
          </p:cNvPr>
          <p:cNvSpPr/>
          <p:nvPr userDrawn="1"/>
        </p:nvSpPr>
        <p:spPr>
          <a:xfrm>
            <a:off x="0" y="4906603"/>
            <a:ext cx="2599605" cy="2599097"/>
          </a:xfrm>
          <a:prstGeom prst="ellipse">
            <a:avLst/>
          </a:prstGeom>
          <a:solidFill>
            <a:srgbClr val="4D27D9"/>
          </a:solidFill>
          <a:ln w="12700" cap="flat" cmpd="sng" algn="ctr">
            <a:noFill/>
            <a:prstDash val="solid"/>
            <a:miter lim="800000"/>
          </a:ln>
          <a:effectLst>
            <a:softEdge rad="10922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AF77177E-B094-41D7-A4F3-EBAF57BDBCA9}"/>
              </a:ext>
            </a:extLst>
          </p:cNvPr>
          <p:cNvSpPr/>
          <p:nvPr userDrawn="1"/>
        </p:nvSpPr>
        <p:spPr>
          <a:xfrm>
            <a:off x="8245642" y="4329156"/>
            <a:ext cx="3758569" cy="3757837"/>
          </a:xfrm>
          <a:prstGeom prst="ellipse">
            <a:avLst/>
          </a:prstGeom>
          <a:solidFill>
            <a:srgbClr val="76AED8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EEB204-21FC-4834-A3F7-BFC4C9A4FEC6}"/>
              </a:ext>
            </a:extLst>
          </p:cNvPr>
          <p:cNvSpPr/>
          <p:nvPr userDrawn="1"/>
        </p:nvSpPr>
        <p:spPr>
          <a:xfrm>
            <a:off x="312821" y="340895"/>
            <a:ext cx="11566358" cy="6176210"/>
          </a:xfrm>
          <a:prstGeom prst="rect">
            <a:avLst/>
          </a:prstGeom>
          <a:solidFill>
            <a:srgbClr val="FFFFF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softEdge rad="0"/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F73C2A16-939D-4B31-B258-9C73BE8A4B8E}"/>
              </a:ext>
            </a:extLst>
          </p:cNvPr>
          <p:cNvSpPr/>
          <p:nvPr userDrawn="1"/>
        </p:nvSpPr>
        <p:spPr>
          <a:xfrm>
            <a:off x="-1475874" y="-1573131"/>
            <a:ext cx="3210050" cy="3209425"/>
          </a:xfrm>
          <a:prstGeom prst="ellipse">
            <a:avLst/>
          </a:prstGeom>
          <a:solidFill>
            <a:srgbClr val="76AED8"/>
          </a:solidFill>
          <a:ln w="12700" cap="flat" cmpd="sng" algn="ctr">
            <a:noFill/>
            <a:prstDash val="solid"/>
            <a:miter lim="800000"/>
          </a:ln>
          <a:effectLst>
            <a:softEdge rad="1270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宋体 CN" panose="02020400000000000000" pitchFamily="18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8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08881-7A2E-45CA-818E-246734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D774A-BAF4-4DE0-94C5-FA2878206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AA46F-9FAD-4BE0-B5FB-808412CC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E0681-99B0-4BE1-8E25-5521EC51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0DFC1-B924-40F5-9070-9AB4BCB0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9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C05E5-3EE2-48A4-AA51-BC8B57F5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3EB71-4B1F-43B5-BAC5-BCD2B977B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14AAE-6545-4FF0-A3BF-570F077C4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55A4F-E0CD-4E00-A4B3-8310EEDF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69460-C673-48A9-B97C-5617F325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9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BA757-6358-4ADE-9BE1-69696288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6FFED-7453-4C55-8CDD-C63AEE5EA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581EB4-CE42-4A87-B822-673EE2351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018EC-14E7-4825-8559-214133ED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D69ED0-5FE7-4798-A419-7E680B81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D7FFDA-0A1A-4D5A-AB10-5EFB8CB5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C07D8-DE78-4E43-BE69-A0BCB58E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834E1-371A-4B08-9B52-F8D7A8F90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D2943-CCA6-442A-9EF3-04F21CA3D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3AA9D-7228-4C86-A987-6C7CB8475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C9548E-B33A-43E7-844E-AB1B91F11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EAD14B-60B4-4B95-881E-6AF12A54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CF2598-237F-4806-8530-C85D7097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D9A7D-581A-4A3D-9664-45F0A2AA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C07D8-DE78-4E43-BE69-A0BCB58E0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A834E1-371A-4B08-9B52-F8D7A8F90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D2943-CCA6-442A-9EF3-04F21CA3D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03AA9D-7228-4C86-A987-6C7CB8475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C9548E-B33A-43E7-844E-AB1B91F11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EAD14B-60B4-4B95-881E-6AF12A54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CF2598-237F-4806-8530-C85D7097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D9A7D-581A-4A3D-9664-45F0A2AA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F0263E3-016B-B831-B49C-31F38325F868}"/>
              </a:ext>
            </a:extLst>
          </p:cNvPr>
          <p:cNvSpPr txBox="1"/>
          <p:nvPr userDrawn="1"/>
        </p:nvSpPr>
        <p:spPr>
          <a:xfrm>
            <a:off x="2209800" y="666226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3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B7277-F536-466C-8EC1-A5D12409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46C57C-7170-4E31-A53B-C4339C3B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06DDC-D266-4BF1-85C2-D535EB74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5FF75A-1200-44EA-93FB-16F388A6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3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4660B4-18E3-4277-B02C-E6F16703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D47B2-6C58-4D9E-A469-B5C826C7042D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9C46BB-0F59-43C9-BB2C-D6051D7F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0B122A-4FDC-4D34-B23C-D4FAB044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EDD8B-1373-43DB-88FF-9975BCF69D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4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1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8B2156-8EED-4B79-B45A-1A32601F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DAEAE-704C-4CD5-9BDF-C6A76E42A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BEAAA-4368-4228-A055-46B2F1011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29DD47B2-6C58-4D9E-A469-B5C826C7042D}" type="datetimeFigureOut">
              <a:rPr lang="zh-CN" altLang="en-US" smtClean="0"/>
              <a:pPr/>
              <a:t>2023/4/4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4A17B-B5BF-4CEA-9169-D1EDE9BCA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BA4EAF-F225-4218-9B7E-C7D985CF0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defRPr>
            </a:lvl1pPr>
          </a:lstStyle>
          <a:p>
            <a:fld id="{7B1EDD8B-1373-43DB-88FF-9975BCF69D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92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4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" panose="02020400000000000000" pitchFamily="18" charset="-122"/>
          <a:ea typeface="思源宋体 CN" panose="020204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47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www.kaggle.com/c/shopee-product-match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885799" y="573635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11508664-21D3-47A6-8DD3-E65908562D80}"/>
              </a:ext>
            </a:extLst>
          </p:cNvPr>
          <p:cNvSpPr/>
          <p:nvPr/>
        </p:nvSpPr>
        <p:spPr>
          <a:xfrm>
            <a:off x="-1095201" y="5029200"/>
            <a:ext cx="3201021" cy="3200400"/>
          </a:xfrm>
          <a:prstGeom prst="donut">
            <a:avLst>
              <a:gd name="adj" fmla="val 49702"/>
            </a:avLst>
          </a:prstGeom>
          <a:solidFill>
            <a:srgbClr val="FFC000">
              <a:alpha val="7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BD0F1563-FDEF-4A65-A89B-5FD8A05452F8}"/>
              </a:ext>
            </a:extLst>
          </p:cNvPr>
          <p:cNvSpPr/>
          <p:nvPr/>
        </p:nvSpPr>
        <p:spPr>
          <a:xfrm>
            <a:off x="10075146" y="1380686"/>
            <a:ext cx="1411980" cy="1411706"/>
          </a:xfrm>
          <a:prstGeom prst="flowChartConnector">
            <a:avLst/>
          </a:prstGeom>
          <a:solidFill>
            <a:srgbClr val="4F97C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6E533126-1B24-4317-82C1-8B5B1572DBBB}"/>
              </a:ext>
            </a:extLst>
          </p:cNvPr>
          <p:cNvSpPr/>
          <p:nvPr/>
        </p:nvSpPr>
        <p:spPr>
          <a:xfrm>
            <a:off x="1643227" y="-814024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373454" y="1379544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15399" y="4340923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8359587" y="4488261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7562334" y="4246266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2769286" y="-109307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652456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15019" y="8408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_3">
            <a:extLst>
              <a:ext uri="{FF2B5EF4-FFF2-40B4-BE49-F238E27FC236}">
                <a16:creationId xmlns:a16="http://schemas.microsoft.com/office/drawing/2014/main" id="{7FC7EFA6-6159-48F7-B925-FE50A6C7866C}"/>
              </a:ext>
            </a:extLst>
          </p:cNvPr>
          <p:cNvSpPr/>
          <p:nvPr/>
        </p:nvSpPr>
        <p:spPr>
          <a:xfrm>
            <a:off x="4396658" y="2193109"/>
            <a:ext cx="7366119" cy="132343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4F97CD"/>
                </a:solidFill>
                <a:effectLst>
                  <a:glow>
                    <a:prstClr val="white"/>
                  </a:glow>
                </a:effectLst>
                <a:uLnTx/>
                <a:uFillTx/>
                <a:cs typeface="+mn-ea"/>
                <a:sym typeface="+mn-lt"/>
              </a:rPr>
              <a:t>大作业选题汇报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EDF885D0-4800-4064-BACC-86B42558BB6F}"/>
              </a:ext>
            </a:extLst>
          </p:cNvPr>
          <p:cNvSpPr txBox="1"/>
          <p:nvPr/>
        </p:nvSpPr>
        <p:spPr>
          <a:xfrm>
            <a:off x="4527626" y="3563321"/>
            <a:ext cx="6045964" cy="91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" altLang="zh-CN" b="1" dirty="0"/>
              <a:t>Shopee - Price Match Guarantee</a:t>
            </a:r>
          </a:p>
          <a:p>
            <a:pPr fontAlgn="base"/>
            <a:r>
              <a:rPr lang="en" altLang="zh-CN" dirty="0"/>
              <a:t>Determine if two products are the same by their images</a:t>
            </a:r>
          </a:p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A5E583E-F798-4B7B-86EA-46587AAB49EF}"/>
              </a:ext>
            </a:extLst>
          </p:cNvPr>
          <p:cNvSpPr/>
          <p:nvPr/>
        </p:nvSpPr>
        <p:spPr>
          <a:xfrm>
            <a:off x="8833682" y="4488261"/>
            <a:ext cx="1702905" cy="432000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rgbClr val="4F97C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杨耀，王麒凯</a:t>
            </a:r>
          </a:p>
        </p:txBody>
      </p:sp>
      <p:sp>
        <p:nvSpPr>
          <p:cNvPr id="46" name="Oval 5">
            <a:extLst>
              <a:ext uri="{FF2B5EF4-FFF2-40B4-BE49-F238E27FC236}">
                <a16:creationId xmlns:a16="http://schemas.microsoft.com/office/drawing/2014/main" id="{A60CC039-F14E-4D13-9263-8B0879D2EC75}"/>
              </a:ext>
            </a:extLst>
          </p:cNvPr>
          <p:cNvSpPr/>
          <p:nvPr/>
        </p:nvSpPr>
        <p:spPr>
          <a:xfrm>
            <a:off x="1655413" y="3844099"/>
            <a:ext cx="1010654" cy="1010458"/>
          </a:xfrm>
          <a:prstGeom prst="flowChartConnector">
            <a:avLst/>
          </a:prstGeom>
          <a:solidFill>
            <a:srgbClr val="4F97CD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80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CF1904-FEFD-085E-53F4-F07591CC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772"/>
            <a:ext cx="6320618" cy="3982138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可采用的方法</a:t>
              </a:r>
            </a:p>
          </p:txBody>
        </p:sp>
      </p:grpSp>
      <p:sp>
        <p:nvSpPr>
          <p:cNvPr id="25" name="圆角矩形 6">
            <a:extLst>
              <a:ext uri="{FF2B5EF4-FFF2-40B4-BE49-F238E27FC236}">
                <a16:creationId xmlns:a16="http://schemas.microsoft.com/office/drawing/2014/main" id="{7DE5B75E-DCB8-4A2B-9721-09F8E19EDB44}"/>
              </a:ext>
            </a:extLst>
          </p:cNvPr>
          <p:cNvSpPr/>
          <p:nvPr/>
        </p:nvSpPr>
        <p:spPr>
          <a:xfrm>
            <a:off x="6076909" y="1226096"/>
            <a:ext cx="5574603" cy="2202904"/>
          </a:xfrm>
          <a:prstGeom prst="roundRect">
            <a:avLst>
              <a:gd name="adj" fmla="val 3888"/>
            </a:avLst>
          </a:prstGeom>
          <a:solidFill>
            <a:schemeClr val="bg1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B6903482-5ABC-4D2A-9723-A1C8103C580F}"/>
              </a:ext>
            </a:extLst>
          </p:cNvPr>
          <p:cNvSpPr/>
          <p:nvPr/>
        </p:nvSpPr>
        <p:spPr>
          <a:xfrm>
            <a:off x="6257910" y="1459456"/>
            <a:ext cx="521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图像模型：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eca_nfnet_l1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文本模型：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xlm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roberta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-large, 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xlm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roberta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-base, 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cahya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/bert-base-indonesian1.5G, 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indobenchmark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/indobert-large-p1, 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bert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-base-multilingual-uncased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损失函数：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ArcFace</a:t>
            </a:r>
            <a:endParaRPr lang="en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7CDFDF74-4989-796F-947D-49E8DCCBA655}"/>
              </a:ext>
            </a:extLst>
          </p:cNvPr>
          <p:cNvSpPr/>
          <p:nvPr/>
        </p:nvSpPr>
        <p:spPr>
          <a:xfrm>
            <a:off x="6076908" y="4017379"/>
            <a:ext cx="5574603" cy="2202904"/>
          </a:xfrm>
          <a:prstGeom prst="roundRect">
            <a:avLst>
              <a:gd name="adj" fmla="val 3888"/>
            </a:avLst>
          </a:prstGeom>
          <a:solidFill>
            <a:schemeClr val="bg1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09E964A-130D-6CAD-8DF0-9DF25D6559FA}"/>
              </a:ext>
            </a:extLst>
          </p:cNvPr>
          <p:cNvSpPr/>
          <p:nvPr/>
        </p:nvSpPr>
        <p:spPr>
          <a:xfrm>
            <a:off x="6320618" y="4241668"/>
            <a:ext cx="521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训练技巧（对于图像和文本，分开设置不同的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margin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阈值）：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边训练边逐渐增加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margin;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使用大的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warmup step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对</a:t>
            </a:r>
            <a:r>
              <a:rPr lang="en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cosinehead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使用更大的学习率；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使用</a:t>
            </a:r>
            <a:r>
              <a:rPr lang="e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gradient clipping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8360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/>
      <p:bldP spid="6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可采用的方法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C025352-4D12-4DC2-9C5D-DD092C82BAC9}"/>
              </a:ext>
            </a:extLst>
          </p:cNvPr>
          <p:cNvGrpSpPr/>
          <p:nvPr/>
        </p:nvGrpSpPr>
        <p:grpSpPr>
          <a:xfrm>
            <a:off x="7197990" y="1768806"/>
            <a:ext cx="3323397" cy="4724592"/>
            <a:chOff x="5696197" y="1566452"/>
            <a:chExt cx="4653475" cy="3389547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12A32C-A58C-49EC-B00F-F58FD7599615}"/>
                </a:ext>
              </a:extLst>
            </p:cNvPr>
            <p:cNvGrpSpPr/>
            <p:nvPr/>
          </p:nvGrpSpPr>
          <p:grpSpPr>
            <a:xfrm>
              <a:off x="5707424" y="1566452"/>
              <a:ext cx="4642248" cy="1589811"/>
              <a:chOff x="5899929" y="1277695"/>
              <a:chExt cx="4642248" cy="1589811"/>
            </a:xfrm>
          </p:grpSpPr>
          <p:sp>
            <p:nvSpPr>
              <p:cNvPr id="56" name="Rectangle 15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  <a:extLst>
                  <a:ext uri="{FF2B5EF4-FFF2-40B4-BE49-F238E27FC236}">
                    <a16:creationId xmlns:a16="http://schemas.microsoft.com/office/drawing/2014/main" id="{7318007C-3130-4729-9D54-7F3A98ADF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929" y="1277695"/>
                <a:ext cx="4642248" cy="1589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zh-CN" altLang="en-US" b="1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模态融合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方法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1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：图像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/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文本分开检索，合并结果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方法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2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：拼接图像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/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文本特征，一起检索</a:t>
                </a:r>
              </a:p>
              <a:p>
                <a:pPr algn="l"/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SimSun" panose="02010600030101010101" pitchFamily="2" charset="-122"/>
                    <a:ea typeface="SimSun" panose="02010600030101010101" pitchFamily="2" charset="-122"/>
                  </a:rPr>
                  <a:t>在进行预测的过程中可以将图像阈值和文本阈值进行可视化，可以对待选商品进行具体分类。</a:t>
                </a:r>
              </a:p>
            </p:txBody>
          </p:sp>
          <p:sp>
            <p:nvSpPr>
              <p:cNvPr id="59" name="Shape 2587">
                <a:extLst>
                  <a:ext uri="{FF2B5EF4-FFF2-40B4-BE49-F238E27FC236}">
                    <a16:creationId xmlns:a16="http://schemas.microsoft.com/office/drawing/2014/main" id="{7E3CAB4D-5AEF-4D50-BBA1-EE3E47CB388E}"/>
                  </a:ext>
                </a:extLst>
              </p:cNvPr>
              <p:cNvSpPr/>
              <p:nvPr/>
            </p:nvSpPr>
            <p:spPr>
              <a:xfrm>
                <a:off x="5928118" y="1738695"/>
                <a:ext cx="243142" cy="243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/>
              <a:p>
                <a:pPr marL="0" marR="0" lvl="0" indent="0" algn="l" defTabSz="2285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5" name="Shape 2591">
              <a:extLst>
                <a:ext uri="{FF2B5EF4-FFF2-40B4-BE49-F238E27FC236}">
                  <a16:creationId xmlns:a16="http://schemas.microsoft.com/office/drawing/2014/main" id="{199FC2AF-5634-4D1D-A010-15560D1FF918}"/>
                </a:ext>
              </a:extLst>
            </p:cNvPr>
            <p:cNvSpPr/>
            <p:nvPr/>
          </p:nvSpPr>
          <p:spPr>
            <a:xfrm>
              <a:off x="5707424" y="3356485"/>
              <a:ext cx="243142" cy="24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Shape 2525">
              <a:extLst>
                <a:ext uri="{FF2B5EF4-FFF2-40B4-BE49-F238E27FC236}">
                  <a16:creationId xmlns:a16="http://schemas.microsoft.com/office/drawing/2014/main" id="{4E380529-CE88-42A2-A453-F167564BCFBF}"/>
                </a:ext>
              </a:extLst>
            </p:cNvPr>
            <p:cNvSpPr/>
            <p:nvPr/>
          </p:nvSpPr>
          <p:spPr>
            <a:xfrm>
              <a:off x="5696197" y="4712857"/>
              <a:ext cx="243142" cy="24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277F925-DA76-8528-F711-F4743FB5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" y="1322184"/>
            <a:ext cx="6096318" cy="42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37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可采用的方法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459417-79D9-4D42-98A3-F1F5A67694BA}"/>
              </a:ext>
            </a:extLst>
          </p:cNvPr>
          <p:cNvGrpSpPr/>
          <p:nvPr/>
        </p:nvGrpSpPr>
        <p:grpSpPr>
          <a:xfrm>
            <a:off x="7364001" y="1006552"/>
            <a:ext cx="4497956" cy="5405824"/>
            <a:chOff x="7309034" y="1569162"/>
            <a:chExt cx="4497956" cy="4181933"/>
          </a:xfrm>
          <a:effectLst>
            <a:outerShdw blurRad="762000" sx="90000" sy="90000" algn="ctr" rotWithShape="0">
              <a:prstClr val="black">
                <a:alpha val="15000"/>
              </a:prstClr>
            </a:outerShdw>
          </a:effectLst>
        </p:grpSpPr>
        <p:sp>
          <p:nvSpPr>
            <p:cNvPr id="26" name="Rectangle: Rounded Corners 6">
              <a:extLst>
                <a:ext uri="{FF2B5EF4-FFF2-40B4-BE49-F238E27FC236}">
                  <a16:creationId xmlns:a16="http://schemas.microsoft.com/office/drawing/2014/main" id="{785D8891-B3BC-4331-B3D8-935B2B7BF29A}"/>
                </a:ext>
              </a:extLst>
            </p:cNvPr>
            <p:cNvSpPr/>
            <p:nvPr/>
          </p:nvSpPr>
          <p:spPr>
            <a:xfrm>
              <a:off x="7309034" y="1569162"/>
              <a:ext cx="4497956" cy="41819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0A42026-80E7-405E-AABC-F459E77D9993}"/>
                </a:ext>
              </a:extLst>
            </p:cNvPr>
            <p:cNvGrpSpPr/>
            <p:nvPr/>
          </p:nvGrpSpPr>
          <p:grpSpPr>
            <a:xfrm>
              <a:off x="7636042" y="1863565"/>
              <a:ext cx="3930316" cy="477939"/>
              <a:chOff x="7636042" y="1859127"/>
              <a:chExt cx="3930316" cy="477939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F01602-CB89-49FB-99D9-D387A3D6A9BF}"/>
                  </a:ext>
                </a:extLst>
              </p:cNvPr>
              <p:cNvSpPr txBox="1"/>
              <p:nvPr/>
            </p:nvSpPr>
            <p:spPr>
              <a:xfrm>
                <a:off x="8028263" y="1859127"/>
                <a:ext cx="2120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单击添加标题</a:t>
                </a:r>
              </a:p>
            </p:txBody>
          </p:sp>
          <p:sp>
            <p:nvSpPr>
              <p:cNvPr id="31" name="Synergistically utilize technically sound portals with frictionless chains. Dramatically customize…">
                <a:extLst>
                  <a:ext uri="{FF2B5EF4-FFF2-40B4-BE49-F238E27FC236}">
                    <a16:creationId xmlns:a16="http://schemas.microsoft.com/office/drawing/2014/main" id="{DE051E24-51FA-4E8B-9A3D-73EC43933029}"/>
                  </a:ext>
                </a:extLst>
              </p:cNvPr>
              <p:cNvSpPr txBox="1"/>
              <p:nvPr/>
            </p:nvSpPr>
            <p:spPr>
              <a:xfrm>
                <a:off x="7636042" y="2005950"/>
                <a:ext cx="3930316" cy="3311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c="http://schemas.openxmlformats.org/markup-compatibility/2006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marR="0" lvl="0" indent="-285750" algn="l" defTabSz="914332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u"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AB5E6CA-2F55-14C1-8624-E9764CF37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93" y="1675073"/>
            <a:ext cx="6466490" cy="37650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9B6A21-A785-8661-16FB-403414C842A5}"/>
              </a:ext>
            </a:extLst>
          </p:cNvPr>
          <p:cNvSpPr txBox="1"/>
          <p:nvPr/>
        </p:nvSpPr>
        <p:spPr>
          <a:xfrm>
            <a:off x="7647821" y="1675073"/>
            <a:ext cx="39303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迭代结果聚合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QE(Query Expansion)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 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DBA(</a:t>
            </a:r>
            <a:r>
              <a:rPr lang="en" altLang="zh-CN" b="0" i="0" dirty="0" err="1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DataBase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Augmentation)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的思路，实现步骤如下：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步骤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：使用</a:t>
            </a:r>
            <a:r>
              <a:rPr lang="en" altLang="zh-CN" b="0" i="0" dirty="0" err="1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fassi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完成内积计算，得到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Top50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个待选商品。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步骤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：对待选商品加入相似度标记。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步骤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（动态阈值调整）：根据赛题匹配组大小规律，每组肯定有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个以上商品，所以根据匹配商品数量调整匹配和阈值。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步骤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Neighbor Blend</a:t>
            </a:r>
            <a:r>
              <a:rPr lang="zh-CN" altLang="e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基于上述匹配的商品组构建商品相似图，其中节点为具体商品，边为商品之间的相似度。</a:t>
            </a:r>
          </a:p>
        </p:txBody>
      </p:sp>
    </p:spTree>
    <p:extLst>
      <p:ext uri="{BB962C8B-B14F-4D97-AF65-F5344CB8AC3E}">
        <p14:creationId xmlns:p14="http://schemas.microsoft.com/office/powerpoint/2010/main" val="38620719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可采用的方法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E6EBC28-6741-821E-DCB7-B1A773B4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15" y="987424"/>
            <a:ext cx="8022369" cy="4806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EAC907-7100-4720-6EC3-4986F7B53064}"/>
              </a:ext>
            </a:extLst>
          </p:cNvPr>
          <p:cNvSpPr txBox="1"/>
          <p:nvPr/>
        </p:nvSpPr>
        <p:spPr>
          <a:xfrm>
            <a:off x="5621437" y="5793892"/>
            <a:ext cx="949124" cy="309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最终模型</a:t>
            </a:r>
          </a:p>
        </p:txBody>
      </p:sp>
    </p:spTree>
    <p:extLst>
      <p:ext uri="{BB962C8B-B14F-4D97-AF65-F5344CB8AC3E}">
        <p14:creationId xmlns:p14="http://schemas.microsoft.com/office/powerpoint/2010/main" val="97898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885799" y="573635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11508664-21D3-47A6-8DD3-E65908562D80}"/>
              </a:ext>
            </a:extLst>
          </p:cNvPr>
          <p:cNvSpPr/>
          <p:nvPr/>
        </p:nvSpPr>
        <p:spPr>
          <a:xfrm>
            <a:off x="-1095201" y="5029200"/>
            <a:ext cx="3201021" cy="3200400"/>
          </a:xfrm>
          <a:prstGeom prst="donut">
            <a:avLst>
              <a:gd name="adj" fmla="val 49702"/>
            </a:avLst>
          </a:prstGeom>
          <a:solidFill>
            <a:srgbClr val="FFC000">
              <a:alpha val="7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BD0F1563-FDEF-4A65-A89B-5FD8A05452F8}"/>
              </a:ext>
            </a:extLst>
          </p:cNvPr>
          <p:cNvSpPr/>
          <p:nvPr/>
        </p:nvSpPr>
        <p:spPr>
          <a:xfrm>
            <a:off x="10075146" y="1380686"/>
            <a:ext cx="1411980" cy="1411706"/>
          </a:xfrm>
          <a:prstGeom prst="flowChartConnector">
            <a:avLst/>
          </a:prstGeom>
          <a:solidFill>
            <a:srgbClr val="4F97CD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6E533126-1B24-4317-82C1-8B5B1572DBBB}"/>
              </a:ext>
            </a:extLst>
          </p:cNvPr>
          <p:cNvSpPr/>
          <p:nvPr/>
        </p:nvSpPr>
        <p:spPr>
          <a:xfrm>
            <a:off x="1643227" y="-814024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373454" y="1379544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15399" y="4340923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8359587" y="4488261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7562334" y="4246266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2769286" y="-109307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652456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15019" y="8408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_3">
            <a:extLst>
              <a:ext uri="{FF2B5EF4-FFF2-40B4-BE49-F238E27FC236}">
                <a16:creationId xmlns:a16="http://schemas.microsoft.com/office/drawing/2014/main" id="{7FC7EFA6-6159-48F7-B925-FE50A6C7866C}"/>
              </a:ext>
            </a:extLst>
          </p:cNvPr>
          <p:cNvSpPr/>
          <p:nvPr/>
        </p:nvSpPr>
        <p:spPr>
          <a:xfrm>
            <a:off x="4384932" y="2716132"/>
            <a:ext cx="6340197" cy="1323439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8000" b="1" dirty="0">
                <a:solidFill>
                  <a:srgbClr val="4F97CD"/>
                </a:solidFill>
                <a:effectLst>
                  <a:glow>
                    <a:prstClr val="white"/>
                  </a:glow>
                </a:effectLst>
                <a:cs typeface="+mn-ea"/>
                <a:sym typeface="+mn-lt"/>
              </a:rPr>
              <a:t>感谢您的聆听</a:t>
            </a:r>
          </a:p>
        </p:txBody>
      </p:sp>
      <p:sp>
        <p:nvSpPr>
          <p:cNvPr id="46" name="Oval 5">
            <a:extLst>
              <a:ext uri="{FF2B5EF4-FFF2-40B4-BE49-F238E27FC236}">
                <a16:creationId xmlns:a16="http://schemas.microsoft.com/office/drawing/2014/main" id="{A60CC039-F14E-4D13-9263-8B0879D2EC75}"/>
              </a:ext>
            </a:extLst>
          </p:cNvPr>
          <p:cNvSpPr/>
          <p:nvPr/>
        </p:nvSpPr>
        <p:spPr>
          <a:xfrm>
            <a:off x="1655413" y="3844099"/>
            <a:ext cx="1010654" cy="1010458"/>
          </a:xfrm>
          <a:prstGeom prst="flowChartConnector">
            <a:avLst/>
          </a:prstGeom>
          <a:solidFill>
            <a:srgbClr val="4F97CD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36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6AF5D4E-2872-58C6-79B4-56BDC2AF1A00}"/>
              </a:ext>
            </a:extLst>
          </p:cNvPr>
          <p:cNvSpPr txBox="1"/>
          <p:nvPr/>
        </p:nvSpPr>
        <p:spPr>
          <a:xfrm>
            <a:off x="1440248" y="6474940"/>
            <a:ext cx="654878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2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2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2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24209A52-7239-48AE-8FBD-861CE6482BBA}"/>
              </a:ext>
            </a:extLst>
          </p:cNvPr>
          <p:cNvSpPr/>
          <p:nvPr/>
        </p:nvSpPr>
        <p:spPr>
          <a:xfrm>
            <a:off x="-861105" y="1014259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35F5AE2B-ADFD-4222-B554-88DDA2EAEA97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6E533126-1B24-4317-82C1-8B5B1572DBBB}"/>
              </a:ext>
            </a:extLst>
          </p:cNvPr>
          <p:cNvSpPr/>
          <p:nvPr/>
        </p:nvSpPr>
        <p:spPr>
          <a:xfrm>
            <a:off x="609600" y="753978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8728270" y="-190499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27878" y="5286068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0" y="4906603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0" y="455495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3930314" y="-868298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E029FBF4-91AD-4EF7-B4F9-D6F3C9D99DD8}"/>
              </a:ext>
            </a:extLst>
          </p:cNvPr>
          <p:cNvSpPr/>
          <p:nvPr/>
        </p:nvSpPr>
        <p:spPr>
          <a:xfrm>
            <a:off x="7283117" y="3366817"/>
            <a:ext cx="4721096" cy="4720177"/>
          </a:xfrm>
          <a:prstGeom prst="ellipse">
            <a:avLst/>
          </a:prstGeom>
          <a:solidFill>
            <a:srgbClr val="76AED8">
              <a:alpha val="5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652456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21369" y="6376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597581" y="643854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9149C7-B6B9-4060-B4EE-0B304DE6A2DD}"/>
              </a:ext>
            </a:extLst>
          </p:cNvPr>
          <p:cNvSpPr txBox="1"/>
          <p:nvPr/>
        </p:nvSpPr>
        <p:spPr>
          <a:xfrm>
            <a:off x="285241" y="3227328"/>
            <a:ext cx="3705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4F97CD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C26928A-ECEF-4BBE-AD11-B985DBA79664}"/>
              </a:ext>
            </a:extLst>
          </p:cNvPr>
          <p:cNvGrpSpPr/>
          <p:nvPr/>
        </p:nvGrpSpPr>
        <p:grpSpPr>
          <a:xfrm>
            <a:off x="3681439" y="2086669"/>
            <a:ext cx="3600000" cy="1440000"/>
            <a:chOff x="6764378" y="595492"/>
            <a:chExt cx="3600000" cy="1440000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BD67F33-F4C9-4170-9F18-41460BA9BB53}"/>
                </a:ext>
              </a:extLst>
            </p:cNvPr>
            <p:cNvSpPr/>
            <p:nvPr/>
          </p:nvSpPr>
          <p:spPr>
            <a:xfrm>
              <a:off x="6764378" y="595492"/>
              <a:ext cx="3600000" cy="1440000"/>
            </a:xfrm>
            <a:prstGeom prst="roundRect">
              <a:avLst>
                <a:gd name="adj" fmla="val 781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762000" sx="90000" sy="90000" algn="ctr" rotWithShape="0">
                <a:prstClr val="black">
                  <a:alpha val="15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CB9CD7-5032-4668-A83E-CDF43A0D3C0E}"/>
                </a:ext>
              </a:extLst>
            </p:cNvPr>
            <p:cNvSpPr/>
            <p:nvPr/>
          </p:nvSpPr>
          <p:spPr>
            <a:xfrm>
              <a:off x="7022959" y="894857"/>
              <a:ext cx="850231" cy="850231"/>
            </a:xfrm>
            <a:prstGeom prst="ellipse">
              <a:avLst/>
            </a:prstGeom>
            <a:solidFill>
              <a:srgbClr val="4F97C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D6E8E7A-45FB-4518-ADD0-5BD5F66271F0}"/>
                </a:ext>
              </a:extLst>
            </p:cNvPr>
            <p:cNvSpPr txBox="1"/>
            <p:nvPr/>
          </p:nvSpPr>
          <p:spPr>
            <a:xfrm>
              <a:off x="8047057" y="990691"/>
              <a:ext cx="2069432" cy="41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任务说明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69EA847-AE09-4913-BF03-FB1E037055A8}"/>
              </a:ext>
            </a:extLst>
          </p:cNvPr>
          <p:cNvGrpSpPr/>
          <p:nvPr/>
        </p:nvGrpSpPr>
        <p:grpSpPr>
          <a:xfrm>
            <a:off x="7821758" y="2080383"/>
            <a:ext cx="3600000" cy="1440000"/>
            <a:chOff x="3031958" y="2165684"/>
            <a:chExt cx="3600000" cy="1440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D3B931A-E9EF-4D9D-AD90-2F359FE35B04}"/>
                </a:ext>
              </a:extLst>
            </p:cNvPr>
            <p:cNvSpPr/>
            <p:nvPr/>
          </p:nvSpPr>
          <p:spPr>
            <a:xfrm>
              <a:off x="3031958" y="2165684"/>
              <a:ext cx="3600000" cy="1440000"/>
            </a:xfrm>
            <a:prstGeom prst="roundRect">
              <a:avLst>
                <a:gd name="adj" fmla="val 781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762000" sx="90000" sy="90000" algn="ctr" rotWithShape="0">
                <a:prstClr val="black">
                  <a:alpha val="15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4C12A4F-5816-4C86-A897-8B7346EFCCF2}"/>
                </a:ext>
              </a:extLst>
            </p:cNvPr>
            <p:cNvSpPr/>
            <p:nvPr/>
          </p:nvSpPr>
          <p:spPr>
            <a:xfrm>
              <a:off x="3241332" y="2493239"/>
              <a:ext cx="850231" cy="850231"/>
            </a:xfrm>
            <a:prstGeom prst="ellipse">
              <a:avLst/>
            </a:prstGeom>
            <a:solidFill>
              <a:srgbClr val="4F97C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DA7AEC5-DAAF-4D3B-8F21-CCD109C29C51}"/>
                </a:ext>
              </a:extLst>
            </p:cNvPr>
            <p:cNvSpPr txBox="1"/>
            <p:nvPr/>
          </p:nvSpPr>
          <p:spPr>
            <a:xfrm>
              <a:off x="4300937" y="2567169"/>
              <a:ext cx="2069432" cy="41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数据介绍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C0B20A-84E3-4DF8-AB8C-DCB33F35A40D}"/>
              </a:ext>
            </a:extLst>
          </p:cNvPr>
          <p:cNvGrpSpPr/>
          <p:nvPr/>
        </p:nvGrpSpPr>
        <p:grpSpPr>
          <a:xfrm>
            <a:off x="3699154" y="3940339"/>
            <a:ext cx="3600000" cy="1440000"/>
            <a:chOff x="3031958" y="2165686"/>
            <a:chExt cx="3600000" cy="144000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0E10F44B-691B-4B9E-A9DE-B77B2E8D8205}"/>
                </a:ext>
              </a:extLst>
            </p:cNvPr>
            <p:cNvSpPr/>
            <p:nvPr/>
          </p:nvSpPr>
          <p:spPr>
            <a:xfrm>
              <a:off x="3031958" y="2165686"/>
              <a:ext cx="3600000" cy="1440000"/>
            </a:xfrm>
            <a:prstGeom prst="roundRect">
              <a:avLst>
                <a:gd name="adj" fmla="val 781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762000" sx="90000" sy="90000" algn="ctr" rotWithShape="0">
                <a:prstClr val="black">
                  <a:alpha val="15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00768B9-49D3-422E-A3D6-4CA03D1BBC44}"/>
                </a:ext>
              </a:extLst>
            </p:cNvPr>
            <p:cNvSpPr/>
            <p:nvPr/>
          </p:nvSpPr>
          <p:spPr>
            <a:xfrm>
              <a:off x="3272823" y="2420766"/>
              <a:ext cx="850231" cy="850231"/>
            </a:xfrm>
            <a:prstGeom prst="ellipse">
              <a:avLst/>
            </a:prstGeom>
            <a:solidFill>
              <a:srgbClr val="4F97C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E2F9177-B92D-41A2-9256-60EB32AE227E}"/>
                </a:ext>
              </a:extLst>
            </p:cNvPr>
            <p:cNvSpPr txBox="1"/>
            <p:nvPr/>
          </p:nvSpPr>
          <p:spPr>
            <a:xfrm>
              <a:off x="4296922" y="2539687"/>
              <a:ext cx="2069432" cy="41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rPr>
                <a:t>可采用的方法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82301E1-2813-4150-9D10-44DFE2C2726C}"/>
              </a:ext>
            </a:extLst>
          </p:cNvPr>
          <p:cNvGrpSpPr/>
          <p:nvPr/>
        </p:nvGrpSpPr>
        <p:grpSpPr>
          <a:xfrm>
            <a:off x="862263" y="850232"/>
            <a:ext cx="786064" cy="224590"/>
            <a:chOff x="818147" y="5646821"/>
            <a:chExt cx="786064" cy="224590"/>
          </a:xfrm>
          <a:solidFill>
            <a:srgbClr val="4F97CD"/>
          </a:solidFill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95C6114-29F9-444C-AC79-276D6CB60A77}"/>
                </a:ext>
              </a:extLst>
            </p:cNvPr>
            <p:cNvSpPr/>
            <p:nvPr/>
          </p:nvSpPr>
          <p:spPr>
            <a:xfrm>
              <a:off x="818147" y="5646821"/>
              <a:ext cx="224590" cy="224590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圆: 空心 57">
              <a:extLst>
                <a:ext uri="{FF2B5EF4-FFF2-40B4-BE49-F238E27FC236}">
                  <a16:creationId xmlns:a16="http://schemas.microsoft.com/office/drawing/2014/main" id="{C0312608-FA03-47A9-8790-C66CA12BB2E6}"/>
                </a:ext>
              </a:extLst>
            </p:cNvPr>
            <p:cNvSpPr/>
            <p:nvPr/>
          </p:nvSpPr>
          <p:spPr>
            <a:xfrm>
              <a:off x="1098884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圆: 空心 58">
              <a:extLst>
                <a:ext uri="{FF2B5EF4-FFF2-40B4-BE49-F238E27FC236}">
                  <a16:creationId xmlns:a16="http://schemas.microsoft.com/office/drawing/2014/main" id="{ED981AC1-8BB6-4858-A958-B3852E6FAF35}"/>
                </a:ext>
              </a:extLst>
            </p:cNvPr>
            <p:cNvSpPr/>
            <p:nvPr/>
          </p:nvSpPr>
          <p:spPr>
            <a:xfrm>
              <a:off x="1379621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59624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2">
            <a:extLst>
              <a:ext uri="{FF2B5EF4-FFF2-40B4-BE49-F238E27FC236}">
                <a16:creationId xmlns:a16="http://schemas.microsoft.com/office/drawing/2014/main" id="{24209A52-7239-48AE-8FBD-861CE6482BBA}"/>
              </a:ext>
            </a:extLst>
          </p:cNvPr>
          <p:cNvSpPr/>
          <p:nvPr/>
        </p:nvSpPr>
        <p:spPr>
          <a:xfrm>
            <a:off x="-861105" y="1014259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35F5AE2B-ADFD-4222-B554-88DDA2EAEA97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8728270" y="-190499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27878" y="5286068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0" y="4906603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0" y="455495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100537" y="983228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945351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21369" y="6376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609348" y="1024670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2E2400-9EA9-4DB6-A4DA-317D56269E12}"/>
              </a:ext>
            </a:extLst>
          </p:cNvPr>
          <p:cNvGrpSpPr/>
          <p:nvPr/>
        </p:nvGrpSpPr>
        <p:grpSpPr>
          <a:xfrm>
            <a:off x="10343147" y="5646821"/>
            <a:ext cx="786064" cy="224590"/>
            <a:chOff x="818147" y="5646821"/>
            <a:chExt cx="786064" cy="224590"/>
          </a:xfrm>
          <a:solidFill>
            <a:srgbClr val="4F97CD"/>
          </a:solidFill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C0D5D7E-8D33-4304-9A2D-B746C73A5CFC}"/>
                </a:ext>
              </a:extLst>
            </p:cNvPr>
            <p:cNvSpPr/>
            <p:nvPr/>
          </p:nvSpPr>
          <p:spPr>
            <a:xfrm>
              <a:off x="818147" y="5646821"/>
              <a:ext cx="224590" cy="224590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圆: 空心 55">
              <a:extLst>
                <a:ext uri="{FF2B5EF4-FFF2-40B4-BE49-F238E27FC236}">
                  <a16:creationId xmlns:a16="http://schemas.microsoft.com/office/drawing/2014/main" id="{E7989A0C-4FF6-4035-9501-84633DD2D6F6}"/>
                </a:ext>
              </a:extLst>
            </p:cNvPr>
            <p:cNvSpPr/>
            <p:nvPr/>
          </p:nvSpPr>
          <p:spPr>
            <a:xfrm>
              <a:off x="1098884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圆: 空心 56">
              <a:extLst>
                <a:ext uri="{FF2B5EF4-FFF2-40B4-BE49-F238E27FC236}">
                  <a16:creationId xmlns:a16="http://schemas.microsoft.com/office/drawing/2014/main" id="{BF867C99-5161-4627-BC15-F8C2EA7CF1F5}"/>
                </a:ext>
              </a:extLst>
            </p:cNvPr>
            <p:cNvSpPr/>
            <p:nvPr/>
          </p:nvSpPr>
          <p:spPr>
            <a:xfrm>
              <a:off x="1379621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A840C-9042-4567-A84E-9D857516E29E}"/>
              </a:ext>
            </a:extLst>
          </p:cNvPr>
          <p:cNvGrpSpPr/>
          <p:nvPr/>
        </p:nvGrpSpPr>
        <p:grpSpPr>
          <a:xfrm>
            <a:off x="4258209" y="679923"/>
            <a:ext cx="3789948" cy="3789948"/>
            <a:chOff x="1010651" y="1534026"/>
            <a:chExt cx="3789948" cy="378994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2A5B46-ED09-4039-8374-D036EC2A31BD}"/>
                </a:ext>
              </a:extLst>
            </p:cNvPr>
            <p:cNvGrpSpPr/>
            <p:nvPr/>
          </p:nvGrpSpPr>
          <p:grpSpPr>
            <a:xfrm>
              <a:off x="1010651" y="1534026"/>
              <a:ext cx="3789948" cy="3789948"/>
              <a:chOff x="433137" y="930442"/>
              <a:chExt cx="4507831" cy="4507831"/>
            </a:xfrm>
          </p:grpSpPr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6E533126-1B24-4317-82C1-8B5B1572DBBB}"/>
                  </a:ext>
                </a:extLst>
              </p:cNvPr>
              <p:cNvSpPr/>
              <p:nvPr/>
            </p:nvSpPr>
            <p:spPr>
              <a:xfrm>
                <a:off x="983281" y="1480918"/>
                <a:ext cx="3407543" cy="3406878"/>
              </a:xfrm>
              <a:prstGeom prst="ellipse">
                <a:avLst/>
              </a:prstGeom>
              <a:solidFill>
                <a:schemeClr val="accent2">
                  <a:alpha val="17000"/>
                </a:schemeClr>
              </a:solidFill>
              <a:ln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C5E8ECB-28F8-4F53-B568-3E7BC20F8216}"/>
                  </a:ext>
                </a:extLst>
              </p:cNvPr>
              <p:cNvGrpSpPr/>
              <p:nvPr/>
            </p:nvGrpSpPr>
            <p:grpSpPr>
              <a:xfrm>
                <a:off x="681502" y="1179196"/>
                <a:ext cx="4011101" cy="4010323"/>
                <a:chOff x="512772" y="994813"/>
                <a:chExt cx="4011101" cy="4010323"/>
              </a:xfrm>
            </p:grpSpPr>
            <p:sp>
              <p:nvSpPr>
                <p:cNvPr id="58" name="Oval 5">
                  <a:extLst>
                    <a:ext uri="{FF2B5EF4-FFF2-40B4-BE49-F238E27FC236}">
                      <a16:creationId xmlns:a16="http://schemas.microsoft.com/office/drawing/2014/main" id="{1F83A8F7-EF82-430A-966F-D3B492887640}"/>
                    </a:ext>
                  </a:extLst>
                </p:cNvPr>
                <p:cNvSpPr/>
                <p:nvPr/>
              </p:nvSpPr>
              <p:spPr>
                <a:xfrm>
                  <a:off x="512772" y="994813"/>
                  <a:ext cx="4011101" cy="4010323"/>
                </a:xfrm>
                <a:prstGeom prst="ellipse">
                  <a:avLst/>
                </a:prstGeom>
                <a:solidFill>
                  <a:srgbClr val="4F97CD">
                    <a:alpha val="7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Oval 5">
                  <a:extLst>
                    <a:ext uri="{FF2B5EF4-FFF2-40B4-BE49-F238E27FC236}">
                      <a16:creationId xmlns:a16="http://schemas.microsoft.com/office/drawing/2014/main" id="{A765986C-8BC5-4FBB-A804-62BDF10A0C4E}"/>
                    </a:ext>
                  </a:extLst>
                </p:cNvPr>
                <p:cNvSpPr/>
                <p:nvPr/>
              </p:nvSpPr>
              <p:spPr>
                <a:xfrm>
                  <a:off x="885315" y="1435981"/>
                  <a:ext cx="3128592" cy="3127986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B1D0E9"/>
                    </a:gs>
                    <a:gs pos="83000">
                      <a:srgbClr val="B1D0E9"/>
                    </a:gs>
                    <a:gs pos="100000">
                      <a:srgbClr val="B1D0E9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" name="弧形 2">
                <a:extLst>
                  <a:ext uri="{FF2B5EF4-FFF2-40B4-BE49-F238E27FC236}">
                    <a16:creationId xmlns:a16="http://schemas.microsoft.com/office/drawing/2014/main" id="{2DE03C0F-5C7D-4259-9A9B-EBA56DEE0545}"/>
                  </a:ext>
                </a:extLst>
              </p:cNvPr>
              <p:cNvSpPr/>
              <p:nvPr/>
            </p:nvSpPr>
            <p:spPr>
              <a:xfrm>
                <a:off x="433137" y="930442"/>
                <a:ext cx="4507831" cy="4507831"/>
              </a:xfrm>
              <a:prstGeom prst="arc">
                <a:avLst>
                  <a:gd name="adj1" fmla="val 6717068"/>
                  <a:gd name="adj2" fmla="val 20833352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5333D191-4854-4AA7-9E8B-6A5BC5011FC6}"/>
                  </a:ext>
                </a:extLst>
              </p:cNvPr>
              <p:cNvSpPr/>
              <p:nvPr/>
            </p:nvSpPr>
            <p:spPr>
              <a:xfrm>
                <a:off x="753978" y="1251283"/>
                <a:ext cx="3866148" cy="3866148"/>
              </a:xfrm>
              <a:prstGeom prst="arc">
                <a:avLst>
                  <a:gd name="adj1" fmla="val 17899546"/>
                  <a:gd name="adj2" fmla="val 10350569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2BBDE-B35F-4097-9F8F-C2146C534507}"/>
                </a:ext>
              </a:extLst>
            </p:cNvPr>
            <p:cNvSpPr txBox="1"/>
            <p:nvPr/>
          </p:nvSpPr>
          <p:spPr>
            <a:xfrm>
              <a:off x="1434088" y="2828836"/>
              <a:ext cx="2943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/Part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F97C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7BB848A9-396E-4BD0-87D4-D6F838D1D4DE}"/>
              </a:ext>
            </a:extLst>
          </p:cNvPr>
          <p:cNvSpPr/>
          <p:nvPr/>
        </p:nvSpPr>
        <p:spPr>
          <a:xfrm>
            <a:off x="4766213" y="452820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任务简介</a:t>
            </a:r>
          </a:p>
        </p:txBody>
      </p:sp>
    </p:spTree>
    <p:extLst>
      <p:ext uri="{BB962C8B-B14F-4D97-AF65-F5344CB8AC3E}">
        <p14:creationId xmlns:p14="http://schemas.microsoft.com/office/powerpoint/2010/main" val="360772295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任务简介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2035AD6-FCF8-49FA-B7F5-AED6398B8955}"/>
              </a:ext>
            </a:extLst>
          </p:cNvPr>
          <p:cNvGrpSpPr/>
          <p:nvPr/>
        </p:nvGrpSpPr>
        <p:grpSpPr>
          <a:xfrm>
            <a:off x="517361" y="3121447"/>
            <a:ext cx="10104710" cy="3703442"/>
            <a:chOff x="1311620" y="979722"/>
            <a:chExt cx="12478602" cy="3703442"/>
          </a:xfrm>
        </p:grpSpPr>
        <p:sp>
          <p:nvSpPr>
            <p:cNvPr id="88" name="Rectangle 5">
              <a:extLst>
                <a:ext uri="{FF2B5EF4-FFF2-40B4-BE49-F238E27FC236}">
                  <a16:creationId xmlns:a16="http://schemas.microsoft.com/office/drawing/2014/main" id="{579DB9E6-3AA4-4559-93BF-897F24532416}"/>
                </a:ext>
              </a:extLst>
            </p:cNvPr>
            <p:cNvSpPr/>
            <p:nvPr/>
          </p:nvSpPr>
          <p:spPr>
            <a:xfrm>
              <a:off x="1311620" y="979722"/>
              <a:ext cx="12478602" cy="356184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0" sx="90000" sy="90000" algn="ctr" rotWithShape="0">
                <a:sysClr val="windowText" lastClr="000000">
                  <a:lumMod val="95000"/>
                  <a:lumOff val="5000"/>
                  <a:alpha val="15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282CA67C-1FB7-4C5F-952D-50CD0863DC91}"/>
                </a:ext>
              </a:extLst>
            </p:cNvPr>
            <p:cNvSpPr/>
            <p:nvPr/>
          </p:nvSpPr>
          <p:spPr>
            <a:xfrm>
              <a:off x="1557785" y="1297622"/>
              <a:ext cx="12232435" cy="33855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比赛名称：</a:t>
              </a:r>
              <a:r>
                <a:rPr lang="en" altLang="zh-CN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Shopee - Price Match Guarantee</a:t>
              </a:r>
            </a:p>
            <a:p>
              <a:pPr algn="l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比赛链接：</a:t>
              </a:r>
              <a:r>
                <a:rPr lang="en" altLang="zh-CN" b="0" i="0" u="none" strike="noStrike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  <a:hlinkClick r:id="rId3"/>
                </a:rPr>
                <a:t>https://www.kaggle.com/c/shopee-product-matching/</a:t>
              </a:r>
              <a:endParaRPr lang="en" altLang="zh-CN" b="0" i="0" dirty="0">
                <a:solidFill>
                  <a:srgbClr val="121212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l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比赛类型：多模态检索、商品匹配</a:t>
              </a:r>
            </a:p>
            <a:p>
              <a:pPr algn="l"/>
              <a:br>
                <a:rPr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</a:br>
              <a:r>
                <a:rPr lang="zh-CN" altLang="en-US" b="1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比赛背景</a:t>
              </a:r>
            </a:p>
            <a:p>
              <a:pPr algn="l"/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如何在百万级别的商品中找到最优惠的商品？这可能是所有消费者在购物时都会遇到的问题。</a:t>
              </a:r>
            </a:p>
            <a:p>
              <a:pPr algn="l"/>
              <a:r>
                <a:rPr lang="en" altLang="zh-CN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Shopee</a:t>
              </a:r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公司将会给客户推荐相同商品中最实惠的商品，在此过程中需要完成商品信息匹配的过程，而现在需要</a:t>
              </a:r>
              <a:r>
                <a:rPr lang="en" altLang="zh-CN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Kaggle</a:t>
              </a:r>
              <a:r>
                <a:rPr lang="zh-CN" altLang="en-US" b="0" i="0" dirty="0">
                  <a:solidFill>
                    <a:srgbClr val="121212"/>
                  </a:solidFill>
                  <a:effectLst/>
                  <a:latin typeface="SimSun" panose="02010600030101010101" pitchFamily="2" charset="-122"/>
                  <a:ea typeface="SimSun" panose="02010600030101010101" pitchFamily="2" charset="-122"/>
                </a:rPr>
                <a:t>参赛选手构建一个智能商品匹配模型。</a:t>
              </a:r>
            </a:p>
            <a:p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F67AD32-F8D6-5FCD-4D13-1886E4529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9" y="1168435"/>
            <a:ext cx="10104711" cy="20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67227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任务简介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FE68357D-FC2A-40AF-8D01-044B7717B838}"/>
              </a:ext>
            </a:extLst>
          </p:cNvPr>
          <p:cNvSpPr/>
          <p:nvPr/>
        </p:nvSpPr>
        <p:spPr>
          <a:xfrm>
            <a:off x="406366" y="1365584"/>
            <a:ext cx="11379267" cy="49809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>
            <a:outerShdw blurRad="228600" dist="76200" dir="8100000" algn="tr" rotWithShape="0">
              <a:prstClr val="black">
                <a:alpha val="27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600D744-DF6F-47AC-8E9C-B4A1221B4649}"/>
              </a:ext>
            </a:extLst>
          </p:cNvPr>
          <p:cNvSpPr/>
          <p:nvPr/>
        </p:nvSpPr>
        <p:spPr>
          <a:xfrm>
            <a:off x="946487" y="1947594"/>
            <a:ext cx="9901053" cy="363901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赛题目标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在这场比赛中，您将运用您的机器学习技能来构建一个模型，预测哪些商品是相同的产品。</a:t>
            </a:r>
          </a:p>
          <a:p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评价指标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根据提交商品序列的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值进行打分。</a:t>
            </a:r>
          </a:p>
          <a:p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赛题总结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在完成本赛题的过程中，需要使用图像、文本和检索等知识，非常考验技能。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赛题涵盖的知识点：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文本编码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度量学习损失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信息检索中的集成学习</a:t>
            </a:r>
          </a:p>
        </p:txBody>
      </p:sp>
    </p:spTree>
    <p:extLst>
      <p:ext uri="{BB962C8B-B14F-4D97-AF65-F5344CB8AC3E}">
        <p14:creationId xmlns:p14="http://schemas.microsoft.com/office/powerpoint/2010/main" val="411548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2">
            <a:extLst>
              <a:ext uri="{FF2B5EF4-FFF2-40B4-BE49-F238E27FC236}">
                <a16:creationId xmlns:a16="http://schemas.microsoft.com/office/drawing/2014/main" id="{24209A52-7239-48AE-8FBD-861CE6482BBA}"/>
              </a:ext>
            </a:extLst>
          </p:cNvPr>
          <p:cNvSpPr/>
          <p:nvPr/>
        </p:nvSpPr>
        <p:spPr>
          <a:xfrm>
            <a:off x="-861105" y="1014259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35F5AE2B-ADFD-4222-B554-88DDA2EAEA97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8728270" y="-190499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27878" y="5286068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0" y="4906603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0" y="455495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100537" y="983228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981070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21369" y="6376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609348" y="1024670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2E2400-9EA9-4DB6-A4DA-317D56269E12}"/>
              </a:ext>
            </a:extLst>
          </p:cNvPr>
          <p:cNvGrpSpPr/>
          <p:nvPr/>
        </p:nvGrpSpPr>
        <p:grpSpPr>
          <a:xfrm>
            <a:off x="10343147" y="5646821"/>
            <a:ext cx="786064" cy="224590"/>
            <a:chOff x="818147" y="5646821"/>
            <a:chExt cx="786064" cy="224590"/>
          </a:xfrm>
          <a:solidFill>
            <a:srgbClr val="4F97CD"/>
          </a:solidFill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C0D5D7E-8D33-4304-9A2D-B746C73A5CFC}"/>
                </a:ext>
              </a:extLst>
            </p:cNvPr>
            <p:cNvSpPr/>
            <p:nvPr/>
          </p:nvSpPr>
          <p:spPr>
            <a:xfrm>
              <a:off x="818147" y="5646821"/>
              <a:ext cx="224590" cy="224590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圆: 空心 55">
              <a:extLst>
                <a:ext uri="{FF2B5EF4-FFF2-40B4-BE49-F238E27FC236}">
                  <a16:creationId xmlns:a16="http://schemas.microsoft.com/office/drawing/2014/main" id="{E7989A0C-4FF6-4035-9501-84633DD2D6F6}"/>
                </a:ext>
              </a:extLst>
            </p:cNvPr>
            <p:cNvSpPr/>
            <p:nvPr/>
          </p:nvSpPr>
          <p:spPr>
            <a:xfrm>
              <a:off x="1098884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圆: 空心 56">
              <a:extLst>
                <a:ext uri="{FF2B5EF4-FFF2-40B4-BE49-F238E27FC236}">
                  <a16:creationId xmlns:a16="http://schemas.microsoft.com/office/drawing/2014/main" id="{BF867C99-5161-4627-BC15-F8C2EA7CF1F5}"/>
                </a:ext>
              </a:extLst>
            </p:cNvPr>
            <p:cNvSpPr/>
            <p:nvPr/>
          </p:nvSpPr>
          <p:spPr>
            <a:xfrm>
              <a:off x="1379621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A840C-9042-4567-A84E-9D857516E29E}"/>
              </a:ext>
            </a:extLst>
          </p:cNvPr>
          <p:cNvGrpSpPr/>
          <p:nvPr/>
        </p:nvGrpSpPr>
        <p:grpSpPr>
          <a:xfrm>
            <a:off x="4258209" y="715642"/>
            <a:ext cx="3789948" cy="3789948"/>
            <a:chOff x="1010651" y="1534026"/>
            <a:chExt cx="3789948" cy="378994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2A5B46-ED09-4039-8374-D036EC2A31BD}"/>
                </a:ext>
              </a:extLst>
            </p:cNvPr>
            <p:cNvGrpSpPr/>
            <p:nvPr/>
          </p:nvGrpSpPr>
          <p:grpSpPr>
            <a:xfrm>
              <a:off x="1010651" y="1534026"/>
              <a:ext cx="3789948" cy="3789948"/>
              <a:chOff x="433137" y="930442"/>
              <a:chExt cx="4507831" cy="4507831"/>
            </a:xfrm>
          </p:grpSpPr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6E533126-1B24-4317-82C1-8B5B1572DBBB}"/>
                  </a:ext>
                </a:extLst>
              </p:cNvPr>
              <p:cNvSpPr/>
              <p:nvPr/>
            </p:nvSpPr>
            <p:spPr>
              <a:xfrm>
                <a:off x="983281" y="1480918"/>
                <a:ext cx="3407543" cy="3406878"/>
              </a:xfrm>
              <a:prstGeom prst="ellipse">
                <a:avLst/>
              </a:prstGeom>
              <a:solidFill>
                <a:schemeClr val="accent2">
                  <a:alpha val="17000"/>
                </a:schemeClr>
              </a:solidFill>
              <a:ln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C5E8ECB-28F8-4F53-B568-3E7BC20F8216}"/>
                  </a:ext>
                </a:extLst>
              </p:cNvPr>
              <p:cNvGrpSpPr/>
              <p:nvPr/>
            </p:nvGrpSpPr>
            <p:grpSpPr>
              <a:xfrm>
                <a:off x="681502" y="1179196"/>
                <a:ext cx="4011101" cy="4010323"/>
                <a:chOff x="512772" y="994813"/>
                <a:chExt cx="4011101" cy="4010323"/>
              </a:xfrm>
            </p:grpSpPr>
            <p:sp>
              <p:nvSpPr>
                <p:cNvPr id="58" name="Oval 5">
                  <a:extLst>
                    <a:ext uri="{FF2B5EF4-FFF2-40B4-BE49-F238E27FC236}">
                      <a16:creationId xmlns:a16="http://schemas.microsoft.com/office/drawing/2014/main" id="{1F83A8F7-EF82-430A-966F-D3B492887640}"/>
                    </a:ext>
                  </a:extLst>
                </p:cNvPr>
                <p:cNvSpPr/>
                <p:nvPr/>
              </p:nvSpPr>
              <p:spPr>
                <a:xfrm>
                  <a:off x="512772" y="994813"/>
                  <a:ext cx="4011101" cy="4010323"/>
                </a:xfrm>
                <a:prstGeom prst="ellipse">
                  <a:avLst/>
                </a:prstGeom>
                <a:solidFill>
                  <a:srgbClr val="4F97CD">
                    <a:alpha val="7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Oval 5">
                  <a:extLst>
                    <a:ext uri="{FF2B5EF4-FFF2-40B4-BE49-F238E27FC236}">
                      <a16:creationId xmlns:a16="http://schemas.microsoft.com/office/drawing/2014/main" id="{A765986C-8BC5-4FBB-A804-62BDF10A0C4E}"/>
                    </a:ext>
                  </a:extLst>
                </p:cNvPr>
                <p:cNvSpPr/>
                <p:nvPr/>
              </p:nvSpPr>
              <p:spPr>
                <a:xfrm>
                  <a:off x="885315" y="1435981"/>
                  <a:ext cx="3128592" cy="3127986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B1D0E9"/>
                    </a:gs>
                    <a:gs pos="83000">
                      <a:srgbClr val="B1D0E9"/>
                    </a:gs>
                    <a:gs pos="100000">
                      <a:srgbClr val="B1D0E9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" name="弧形 2">
                <a:extLst>
                  <a:ext uri="{FF2B5EF4-FFF2-40B4-BE49-F238E27FC236}">
                    <a16:creationId xmlns:a16="http://schemas.microsoft.com/office/drawing/2014/main" id="{2DE03C0F-5C7D-4259-9A9B-EBA56DEE0545}"/>
                  </a:ext>
                </a:extLst>
              </p:cNvPr>
              <p:cNvSpPr/>
              <p:nvPr/>
            </p:nvSpPr>
            <p:spPr>
              <a:xfrm>
                <a:off x="433137" y="930442"/>
                <a:ext cx="4507831" cy="4507831"/>
              </a:xfrm>
              <a:prstGeom prst="arc">
                <a:avLst>
                  <a:gd name="adj1" fmla="val 6717068"/>
                  <a:gd name="adj2" fmla="val 20833352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5333D191-4854-4AA7-9E8B-6A5BC5011FC6}"/>
                  </a:ext>
                </a:extLst>
              </p:cNvPr>
              <p:cNvSpPr/>
              <p:nvPr/>
            </p:nvSpPr>
            <p:spPr>
              <a:xfrm>
                <a:off x="753978" y="1251283"/>
                <a:ext cx="3866148" cy="3866148"/>
              </a:xfrm>
              <a:prstGeom prst="arc">
                <a:avLst>
                  <a:gd name="adj1" fmla="val 17899546"/>
                  <a:gd name="adj2" fmla="val 10350569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2BBDE-B35F-4097-9F8F-C2146C534507}"/>
                </a:ext>
              </a:extLst>
            </p:cNvPr>
            <p:cNvSpPr txBox="1"/>
            <p:nvPr/>
          </p:nvSpPr>
          <p:spPr>
            <a:xfrm>
              <a:off x="1434088" y="2828836"/>
              <a:ext cx="2943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/Part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F97C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7BB848A9-396E-4BD0-87D4-D6F838D1D4DE}"/>
              </a:ext>
            </a:extLst>
          </p:cNvPr>
          <p:cNvSpPr/>
          <p:nvPr/>
        </p:nvSpPr>
        <p:spPr>
          <a:xfrm>
            <a:off x="4766213" y="4563923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数据介绍</a:t>
            </a:r>
          </a:p>
        </p:txBody>
      </p:sp>
    </p:spTree>
    <p:extLst>
      <p:ext uri="{BB962C8B-B14F-4D97-AF65-F5344CB8AC3E}">
        <p14:creationId xmlns:p14="http://schemas.microsoft.com/office/powerpoint/2010/main" val="2715160859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8D71F14-C446-447D-A437-BF79DF65896F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FCFC670-9050-41A2-A351-AA2FE7E32C18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9F868B17-6CD6-4738-800D-296D385DB90C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1B4453-040A-45B4-9AF8-782E7A10417F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7EC29C-431E-4FC1-A697-1358C47DC13A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数据介绍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C025352-4D12-4DC2-9C5D-DD092C82BAC9}"/>
              </a:ext>
            </a:extLst>
          </p:cNvPr>
          <p:cNvGrpSpPr/>
          <p:nvPr/>
        </p:nvGrpSpPr>
        <p:grpSpPr>
          <a:xfrm>
            <a:off x="810224" y="4219522"/>
            <a:ext cx="8246093" cy="3738084"/>
            <a:chOff x="5512643" y="1566452"/>
            <a:chExt cx="6166009" cy="3389547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712A32C-A58C-49EC-B00F-F58FD7599615}"/>
                </a:ext>
              </a:extLst>
            </p:cNvPr>
            <p:cNvGrpSpPr/>
            <p:nvPr/>
          </p:nvGrpSpPr>
          <p:grpSpPr>
            <a:xfrm>
              <a:off x="5512643" y="1566452"/>
              <a:ext cx="6166009" cy="994454"/>
              <a:chOff x="5705148" y="1277695"/>
              <a:chExt cx="6166009" cy="994454"/>
            </a:xfrm>
          </p:grpSpPr>
          <p:sp>
            <p:nvSpPr>
              <p:cNvPr id="56" name="Rectangle 15" descr="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">
                <a:extLst>
                  <a:ext uri="{FF2B5EF4-FFF2-40B4-BE49-F238E27FC236}">
                    <a16:creationId xmlns:a16="http://schemas.microsoft.com/office/drawing/2014/main" id="{7318007C-3130-4729-9D54-7F3A98ADF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2554" y="1277695"/>
                <a:ext cx="5118603" cy="635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数据集里包含图像和文本数据，</a:t>
                </a:r>
                <a:r>
                  <a:rPr kumimoji="0" lang="en-US" altLang="zh-CN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sample_submission.csv</a:t>
                </a:r>
                <a:r>
                  <a:rPr lang="zh-CN" alt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，</a:t>
                </a:r>
                <a:r>
                  <a:rPr lang="en-US" altLang="zh-CN" sz="1600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test_images</a:t>
                </a:r>
                <a:r>
                  <a:rPr lang="zh-CN" alt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，</a:t>
                </a:r>
                <a:r>
                  <a:rPr lang="en-US" altLang="zh-CN" sz="1600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text.csv</a:t>
                </a:r>
                <a:r>
                  <a:rPr lang="zh-CN" alt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，</a:t>
                </a:r>
                <a:r>
                  <a:rPr lang="en-US" altLang="zh-CN" sz="1600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train_images</a:t>
                </a:r>
                <a:r>
                  <a:rPr lang="zh-CN" alt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，</a:t>
                </a:r>
                <a:r>
                  <a:rPr lang="en-US" altLang="zh-CN" sz="1600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cs typeface="+mn-ea"/>
                    <a:sym typeface="+mn-lt"/>
                  </a:rPr>
                  <a:t>train.csv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ED8D262-6F04-4654-82E7-88FDCFEEB81E}"/>
                  </a:ext>
                </a:extLst>
              </p:cNvPr>
              <p:cNvGrpSpPr/>
              <p:nvPr/>
            </p:nvGrpSpPr>
            <p:grpSpPr>
              <a:xfrm>
                <a:off x="5705148" y="1448382"/>
                <a:ext cx="689081" cy="823767"/>
                <a:chOff x="3688514" y="2332087"/>
                <a:chExt cx="1027580" cy="1228428"/>
              </a:xfrm>
            </p:grpSpPr>
            <p:sp>
              <p:nvSpPr>
                <p:cNvPr id="58" name="Oval 18">
                  <a:extLst>
                    <a:ext uri="{FF2B5EF4-FFF2-40B4-BE49-F238E27FC236}">
                      <a16:creationId xmlns:a16="http://schemas.microsoft.com/office/drawing/2014/main" id="{C0714D5C-DFBB-4865-A7A3-BAEB8A046BB3}"/>
                    </a:ext>
                  </a:extLst>
                </p:cNvPr>
                <p:cNvSpPr/>
                <p:nvPr/>
              </p:nvSpPr>
              <p:spPr>
                <a:xfrm>
                  <a:off x="3688514" y="2332087"/>
                  <a:ext cx="1027580" cy="1228428"/>
                </a:xfrm>
                <a:prstGeom prst="ellipse">
                  <a:avLst/>
                </a:prstGeom>
                <a:solidFill>
                  <a:srgbClr val="4F97CD"/>
                </a:solidFill>
                <a:ln>
                  <a:noFill/>
                </a:ln>
                <a:effectLst>
                  <a:outerShdw blurRad="50800" dist="25400" dir="2700000" algn="tl" rotWithShape="0">
                    <a:prstClr val="black">
                      <a:alpha val="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Shape 2587">
                  <a:extLst>
                    <a:ext uri="{FF2B5EF4-FFF2-40B4-BE49-F238E27FC236}">
                      <a16:creationId xmlns:a16="http://schemas.microsoft.com/office/drawing/2014/main" id="{7E3CAB4D-5AEF-4D50-BBA1-EE3E47CB388E}"/>
                    </a:ext>
                  </a:extLst>
                </p:cNvPr>
                <p:cNvSpPr/>
                <p:nvPr/>
              </p:nvSpPr>
              <p:spPr>
                <a:xfrm>
                  <a:off x="4021013" y="2765010"/>
                  <a:ext cx="362582" cy="3625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marL="0" marR="0" lvl="0" indent="0" algn="l" defTabSz="2285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5" name="Shape 2591">
              <a:extLst>
                <a:ext uri="{FF2B5EF4-FFF2-40B4-BE49-F238E27FC236}">
                  <a16:creationId xmlns:a16="http://schemas.microsoft.com/office/drawing/2014/main" id="{199FC2AF-5634-4D1D-A010-15560D1FF918}"/>
                </a:ext>
              </a:extLst>
            </p:cNvPr>
            <p:cNvSpPr/>
            <p:nvPr/>
          </p:nvSpPr>
          <p:spPr>
            <a:xfrm>
              <a:off x="5707424" y="3356485"/>
              <a:ext cx="243142" cy="24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Shape 2525">
              <a:extLst>
                <a:ext uri="{FF2B5EF4-FFF2-40B4-BE49-F238E27FC236}">
                  <a16:creationId xmlns:a16="http://schemas.microsoft.com/office/drawing/2014/main" id="{4E380529-CE88-42A2-A453-F167564BCFBF}"/>
                </a:ext>
              </a:extLst>
            </p:cNvPr>
            <p:cNvSpPr/>
            <p:nvPr/>
          </p:nvSpPr>
          <p:spPr>
            <a:xfrm>
              <a:off x="5696197" y="4712857"/>
              <a:ext cx="243142" cy="243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65C5A1-AFCC-EB07-B86B-726C5B933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4" y="1089043"/>
            <a:ext cx="7772400" cy="273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502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1A95E87-340D-4EA7-B15B-1CD317751BC2}"/>
              </a:ext>
            </a:extLst>
          </p:cNvPr>
          <p:cNvGrpSpPr/>
          <p:nvPr/>
        </p:nvGrpSpPr>
        <p:grpSpPr>
          <a:xfrm>
            <a:off x="256678" y="445078"/>
            <a:ext cx="3256546" cy="561473"/>
            <a:chOff x="561476" y="445078"/>
            <a:chExt cx="3256546" cy="56147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02F57C8-629F-4E78-85C3-F21B39312986}"/>
                </a:ext>
              </a:extLst>
            </p:cNvPr>
            <p:cNvGrpSpPr/>
            <p:nvPr/>
          </p:nvGrpSpPr>
          <p:grpSpPr>
            <a:xfrm>
              <a:off x="561476" y="445078"/>
              <a:ext cx="641683" cy="561473"/>
              <a:chOff x="481265" y="545432"/>
              <a:chExt cx="641683" cy="561473"/>
            </a:xfrm>
          </p:grpSpPr>
          <p:sp>
            <p:nvSpPr>
              <p:cNvPr id="11" name="圆: 空心 10">
                <a:extLst>
                  <a:ext uri="{FF2B5EF4-FFF2-40B4-BE49-F238E27FC236}">
                    <a16:creationId xmlns:a16="http://schemas.microsoft.com/office/drawing/2014/main" id="{81B0EDBD-66C3-4475-8C62-25C28205FA3B}"/>
                  </a:ext>
                </a:extLst>
              </p:cNvPr>
              <p:cNvSpPr/>
              <p:nvPr/>
            </p:nvSpPr>
            <p:spPr>
              <a:xfrm>
                <a:off x="689812" y="545432"/>
                <a:ext cx="433136" cy="433136"/>
              </a:xfrm>
              <a:prstGeom prst="donut">
                <a:avLst/>
              </a:prstGeom>
              <a:solidFill>
                <a:srgbClr val="4F97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0CE0393-6503-4370-8E34-4F4E2840801D}"/>
                  </a:ext>
                </a:extLst>
              </p:cNvPr>
              <p:cNvSpPr/>
              <p:nvPr/>
            </p:nvSpPr>
            <p:spPr>
              <a:xfrm>
                <a:off x="481265" y="882316"/>
                <a:ext cx="224589" cy="22458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4CACEE-CD89-46A6-86BE-10394C38FB38}"/>
                </a:ext>
              </a:extLst>
            </p:cNvPr>
            <p:cNvSpPr txBox="1"/>
            <p:nvPr/>
          </p:nvSpPr>
          <p:spPr>
            <a:xfrm>
              <a:off x="1251285" y="464204"/>
              <a:ext cx="25667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数据介绍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0196ACA5-A151-4A94-A997-CBCE269DAD58}"/>
              </a:ext>
            </a:extLst>
          </p:cNvPr>
          <p:cNvSpPr/>
          <p:nvPr/>
        </p:nvSpPr>
        <p:spPr>
          <a:xfrm>
            <a:off x="3513224" y="2733253"/>
            <a:ext cx="2336431" cy="2665466"/>
          </a:xfrm>
          <a:prstGeom prst="rect">
            <a:avLst/>
          </a:prstGeom>
          <a:solidFill>
            <a:srgbClr val="4F9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288000" rIns="288000" bIns="28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 err="1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Train_images</a:t>
            </a:r>
            <a:r>
              <a:rPr lang="zh-CN" altLang="en-US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里包含</a:t>
            </a:r>
            <a:r>
              <a:rPr lang="en-US" altLang="zh-CN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32412</a:t>
            </a:r>
            <a:r>
              <a:rPr lang="zh-CN" altLang="en-US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张商品图像数据</a:t>
            </a:r>
            <a:endParaRPr lang="en-US" altLang="zh-CN" dirty="0">
              <a:solidFill>
                <a:prstClr val="white"/>
              </a:solidFill>
              <a:latin typeface="SimSun" panose="02010600030101010101" pitchFamily="2" charset="-122"/>
              <a:ea typeface="SimSun" panose="02010600030101010101" pitchFamily="2" charset="-122"/>
              <a:cs typeface="+mn-ea"/>
              <a:sym typeface="+mn-lt"/>
            </a:endParaRPr>
          </a:p>
          <a:p>
            <a:pPr algn="just" defTabSz="914377">
              <a:lnSpc>
                <a:spcPct val="150000"/>
              </a:lnSpc>
              <a:spcBef>
                <a:spcPts val="1200"/>
              </a:spcBef>
            </a:pPr>
            <a:endParaRPr lang="en-US" altLang="zh-CN" sz="40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2A26BB-33C8-1F8F-B5E0-261F0084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2" y="1100229"/>
            <a:ext cx="5480683" cy="1033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D39E06-4A32-F936-B518-870FB7A2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0" y="2537878"/>
            <a:ext cx="2838490" cy="2860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7D3F24-20CA-C3F8-D73F-520D8DA84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32" y="1100229"/>
            <a:ext cx="4406900" cy="2235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9AB86D7-045B-0ACA-3A53-1B9DE52C6A0F}"/>
              </a:ext>
            </a:extLst>
          </p:cNvPr>
          <p:cNvSpPr/>
          <p:nvPr/>
        </p:nvSpPr>
        <p:spPr>
          <a:xfrm>
            <a:off x="6774132" y="3522572"/>
            <a:ext cx="4406900" cy="3237756"/>
          </a:xfrm>
          <a:prstGeom prst="rect">
            <a:avLst/>
          </a:prstGeom>
          <a:solidFill>
            <a:srgbClr val="4F9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288000" rIns="288000" bIns="28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914377"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训练集的元数据。每一行都包含一个帖子的数据。多个帖子可能有完全相同的图片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ID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，但有不同的标题，反之亦然。</a:t>
            </a:r>
            <a:r>
              <a:rPr lang="en-US" altLang="zh-CN" sz="1600" b="1" i="1" dirty="0" err="1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posting_id</a:t>
            </a:r>
            <a:r>
              <a:rPr lang="en-US" altLang="zh-CN" sz="1600" b="1" i="1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- 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贴子的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ID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代码。</a:t>
            </a:r>
            <a:r>
              <a:rPr lang="en-US" altLang="zh-CN" sz="1600" b="1" i="1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image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 - 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图片的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ID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。</a:t>
            </a:r>
            <a:r>
              <a:rPr lang="en-US" altLang="zh-CN" sz="1600" b="1" i="1" dirty="0" err="1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image_phash</a:t>
            </a:r>
            <a:r>
              <a:rPr lang="en-US" altLang="zh-CN" sz="1600" b="1" i="1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- 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图像的感知哈希值。</a:t>
            </a:r>
            <a:r>
              <a:rPr lang="en-US" altLang="zh-CN" sz="1600" b="1" i="1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title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 - 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发帖的产品描述。</a:t>
            </a:r>
            <a:r>
              <a:rPr lang="en-US" altLang="zh-CN" sz="1600" b="1" i="1" dirty="0" err="1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label_group</a:t>
            </a:r>
            <a:r>
              <a:rPr lang="en-US" altLang="zh-CN" sz="1600" b="1" i="1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- 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对应于同一产品的所有贴子的</a:t>
            </a:r>
            <a:r>
              <a:rPr lang="en-US" altLang="zh-CN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ID</a:t>
            </a:r>
            <a:r>
              <a:rPr lang="zh-CN" altLang="en-US" sz="1600" dirty="0">
                <a:solidFill>
                  <a:prstClr val="white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+mn-lt"/>
              </a:rPr>
              <a:t>代码。没有为测试集提供。</a:t>
            </a:r>
            <a:endParaRPr lang="en-US" altLang="zh-CN" sz="1600" dirty="0">
              <a:solidFill>
                <a:prstClr val="white"/>
              </a:solidFill>
              <a:latin typeface="SimSun" panose="02010600030101010101" pitchFamily="2" charset="-122"/>
              <a:ea typeface="SimSun" panose="02010600030101010101" pitchFamily="2" charset="-122"/>
              <a:cs typeface="+mn-ea"/>
              <a:sym typeface="+mn-lt"/>
            </a:endParaRPr>
          </a:p>
          <a:p>
            <a:pPr algn="just" defTabSz="914377">
              <a:lnSpc>
                <a:spcPct val="150000"/>
              </a:lnSpc>
              <a:spcBef>
                <a:spcPts val="1200"/>
              </a:spcBef>
            </a:pPr>
            <a:endParaRPr lang="en-US" altLang="zh-CN" sz="16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6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2">
            <a:extLst>
              <a:ext uri="{FF2B5EF4-FFF2-40B4-BE49-F238E27FC236}">
                <a16:creationId xmlns:a16="http://schemas.microsoft.com/office/drawing/2014/main" id="{24209A52-7239-48AE-8FBD-861CE6482BBA}"/>
              </a:ext>
            </a:extLst>
          </p:cNvPr>
          <p:cNvSpPr/>
          <p:nvPr/>
        </p:nvSpPr>
        <p:spPr>
          <a:xfrm>
            <a:off x="-861105" y="1014259"/>
            <a:ext cx="3407543" cy="3406878"/>
          </a:xfrm>
          <a:prstGeom prst="ellipse">
            <a:avLst/>
          </a:prstGeom>
          <a:solidFill>
            <a:schemeClr val="accent2">
              <a:alpha val="17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35F5AE2B-ADFD-4222-B554-88DDA2EAEA97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BFFBC414-C5BC-4EC7-B659-7A7DB1897F05}"/>
              </a:ext>
            </a:extLst>
          </p:cNvPr>
          <p:cNvSpPr/>
          <p:nvPr/>
        </p:nvSpPr>
        <p:spPr>
          <a:xfrm>
            <a:off x="9281199" y="2165684"/>
            <a:ext cx="2427312" cy="2426838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3265DB62-DD7A-463C-ADF3-C1D5DE55D75F}"/>
              </a:ext>
            </a:extLst>
          </p:cNvPr>
          <p:cNvSpPr/>
          <p:nvPr/>
        </p:nvSpPr>
        <p:spPr>
          <a:xfrm>
            <a:off x="8728270" y="-190499"/>
            <a:ext cx="3303311" cy="3302667"/>
          </a:xfrm>
          <a:prstGeom prst="ellipse">
            <a:avLst/>
          </a:prstGeom>
          <a:solidFill>
            <a:srgbClr val="4F97CD">
              <a:alpha val="70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7B71E247-E959-4DB5-B808-C01E8EC61E7F}"/>
              </a:ext>
            </a:extLst>
          </p:cNvPr>
          <p:cNvSpPr/>
          <p:nvPr/>
        </p:nvSpPr>
        <p:spPr>
          <a:xfrm>
            <a:off x="3827878" y="5286068"/>
            <a:ext cx="3407543" cy="3406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BCE78D8B-61DD-4BDC-BBEF-1B725FB08653}"/>
              </a:ext>
            </a:extLst>
          </p:cNvPr>
          <p:cNvSpPr/>
          <p:nvPr/>
        </p:nvSpPr>
        <p:spPr>
          <a:xfrm>
            <a:off x="0" y="4906603"/>
            <a:ext cx="2599605" cy="2599097"/>
          </a:xfrm>
          <a:prstGeom prst="ellipse">
            <a:avLst/>
          </a:prstGeom>
          <a:solidFill>
            <a:srgbClr val="4D27D9"/>
          </a:soli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43A8C75A-B244-4060-BC39-0D61EC9CA25E}"/>
              </a:ext>
            </a:extLst>
          </p:cNvPr>
          <p:cNvSpPr/>
          <p:nvPr/>
        </p:nvSpPr>
        <p:spPr>
          <a:xfrm>
            <a:off x="0" y="4554955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6EAE5242-E760-4B75-A5E7-16090B953E09}"/>
              </a:ext>
            </a:extLst>
          </p:cNvPr>
          <p:cNvSpPr/>
          <p:nvPr/>
        </p:nvSpPr>
        <p:spPr>
          <a:xfrm>
            <a:off x="100537" y="983228"/>
            <a:ext cx="3437729" cy="3437060"/>
          </a:xfrm>
          <a:prstGeom prst="ellipse">
            <a:avLst/>
          </a:prstGeom>
          <a:solidFill>
            <a:srgbClr val="76AED8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C0829B3-59E6-41F5-B37F-935DB3C916F4}"/>
              </a:ext>
            </a:extLst>
          </p:cNvPr>
          <p:cNvSpPr/>
          <p:nvPr/>
        </p:nvSpPr>
        <p:spPr>
          <a:xfrm>
            <a:off x="6128086" y="4859632"/>
            <a:ext cx="1251284" cy="1251040"/>
          </a:xfrm>
          <a:prstGeom prst="ellipse">
            <a:avLst/>
          </a:prstGeom>
          <a:solidFill>
            <a:srgbClr val="4F97CD">
              <a:alpha val="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F2A532-2790-4CC4-90C5-DC9B676B57AE}"/>
              </a:ext>
            </a:extLst>
          </p:cNvPr>
          <p:cNvSpPr/>
          <p:nvPr/>
        </p:nvSpPr>
        <p:spPr>
          <a:xfrm>
            <a:off x="521369" y="637673"/>
            <a:ext cx="11149263" cy="558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2FBCE5BC-0781-4B78-A333-B0C47639AC8E}"/>
              </a:ext>
            </a:extLst>
          </p:cNvPr>
          <p:cNvSpPr/>
          <p:nvPr/>
        </p:nvSpPr>
        <p:spPr>
          <a:xfrm>
            <a:off x="6609348" y="1024670"/>
            <a:ext cx="4721096" cy="4720177"/>
          </a:xfrm>
          <a:prstGeom prst="ellipse">
            <a:avLst/>
          </a:prstGeom>
          <a:solidFill>
            <a:srgbClr val="FFC000">
              <a:alpha val="3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2E2400-9EA9-4DB6-A4DA-317D56269E12}"/>
              </a:ext>
            </a:extLst>
          </p:cNvPr>
          <p:cNvGrpSpPr/>
          <p:nvPr/>
        </p:nvGrpSpPr>
        <p:grpSpPr>
          <a:xfrm>
            <a:off x="10343147" y="5646821"/>
            <a:ext cx="786064" cy="224590"/>
            <a:chOff x="818147" y="5646821"/>
            <a:chExt cx="786064" cy="224590"/>
          </a:xfrm>
          <a:solidFill>
            <a:srgbClr val="4F97CD"/>
          </a:solidFill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C0D5D7E-8D33-4304-9A2D-B746C73A5CFC}"/>
                </a:ext>
              </a:extLst>
            </p:cNvPr>
            <p:cNvSpPr/>
            <p:nvPr/>
          </p:nvSpPr>
          <p:spPr>
            <a:xfrm>
              <a:off x="818147" y="5646821"/>
              <a:ext cx="224590" cy="224590"/>
            </a:xfrm>
            <a:prstGeom prst="ellips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圆: 空心 55">
              <a:extLst>
                <a:ext uri="{FF2B5EF4-FFF2-40B4-BE49-F238E27FC236}">
                  <a16:creationId xmlns:a16="http://schemas.microsoft.com/office/drawing/2014/main" id="{E7989A0C-4FF6-4035-9501-84633DD2D6F6}"/>
                </a:ext>
              </a:extLst>
            </p:cNvPr>
            <p:cNvSpPr/>
            <p:nvPr/>
          </p:nvSpPr>
          <p:spPr>
            <a:xfrm>
              <a:off x="1098884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圆: 空心 56">
              <a:extLst>
                <a:ext uri="{FF2B5EF4-FFF2-40B4-BE49-F238E27FC236}">
                  <a16:creationId xmlns:a16="http://schemas.microsoft.com/office/drawing/2014/main" id="{BF867C99-5161-4627-BC15-F8C2EA7CF1F5}"/>
                </a:ext>
              </a:extLst>
            </p:cNvPr>
            <p:cNvSpPr/>
            <p:nvPr/>
          </p:nvSpPr>
          <p:spPr>
            <a:xfrm>
              <a:off x="1379621" y="5646821"/>
              <a:ext cx="224590" cy="224590"/>
            </a:xfrm>
            <a:prstGeom prst="donut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A840C-9042-4567-A84E-9D857516E29E}"/>
              </a:ext>
            </a:extLst>
          </p:cNvPr>
          <p:cNvGrpSpPr/>
          <p:nvPr/>
        </p:nvGrpSpPr>
        <p:grpSpPr>
          <a:xfrm>
            <a:off x="4258209" y="594204"/>
            <a:ext cx="3789948" cy="3789948"/>
            <a:chOff x="1010651" y="1534026"/>
            <a:chExt cx="3789948" cy="378994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2A5B46-ED09-4039-8374-D036EC2A31BD}"/>
                </a:ext>
              </a:extLst>
            </p:cNvPr>
            <p:cNvGrpSpPr/>
            <p:nvPr/>
          </p:nvGrpSpPr>
          <p:grpSpPr>
            <a:xfrm>
              <a:off x="1010651" y="1534026"/>
              <a:ext cx="3789948" cy="3789948"/>
              <a:chOff x="433137" y="930442"/>
              <a:chExt cx="4507831" cy="4507831"/>
            </a:xfrm>
          </p:grpSpPr>
          <p:sp>
            <p:nvSpPr>
              <p:cNvPr id="21" name="Oval 2">
                <a:extLst>
                  <a:ext uri="{FF2B5EF4-FFF2-40B4-BE49-F238E27FC236}">
                    <a16:creationId xmlns:a16="http://schemas.microsoft.com/office/drawing/2014/main" id="{6E533126-1B24-4317-82C1-8B5B1572DBBB}"/>
                  </a:ext>
                </a:extLst>
              </p:cNvPr>
              <p:cNvSpPr/>
              <p:nvPr/>
            </p:nvSpPr>
            <p:spPr>
              <a:xfrm>
                <a:off x="983281" y="1480918"/>
                <a:ext cx="3407543" cy="3406878"/>
              </a:xfrm>
              <a:prstGeom prst="ellipse">
                <a:avLst/>
              </a:prstGeom>
              <a:solidFill>
                <a:schemeClr val="accent2">
                  <a:alpha val="17000"/>
                </a:schemeClr>
              </a:solidFill>
              <a:ln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AC5E8ECB-28F8-4F53-B568-3E7BC20F8216}"/>
                  </a:ext>
                </a:extLst>
              </p:cNvPr>
              <p:cNvGrpSpPr/>
              <p:nvPr/>
            </p:nvGrpSpPr>
            <p:grpSpPr>
              <a:xfrm>
                <a:off x="681502" y="1179196"/>
                <a:ext cx="4011101" cy="4010323"/>
                <a:chOff x="512772" y="994813"/>
                <a:chExt cx="4011101" cy="4010323"/>
              </a:xfrm>
            </p:grpSpPr>
            <p:sp>
              <p:nvSpPr>
                <p:cNvPr id="58" name="Oval 5">
                  <a:extLst>
                    <a:ext uri="{FF2B5EF4-FFF2-40B4-BE49-F238E27FC236}">
                      <a16:creationId xmlns:a16="http://schemas.microsoft.com/office/drawing/2014/main" id="{1F83A8F7-EF82-430A-966F-D3B492887640}"/>
                    </a:ext>
                  </a:extLst>
                </p:cNvPr>
                <p:cNvSpPr/>
                <p:nvPr/>
              </p:nvSpPr>
              <p:spPr>
                <a:xfrm>
                  <a:off x="512772" y="994813"/>
                  <a:ext cx="4011101" cy="4010323"/>
                </a:xfrm>
                <a:prstGeom prst="ellipse">
                  <a:avLst/>
                </a:prstGeom>
                <a:solidFill>
                  <a:srgbClr val="4F97CD">
                    <a:alpha val="7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Oval 5">
                  <a:extLst>
                    <a:ext uri="{FF2B5EF4-FFF2-40B4-BE49-F238E27FC236}">
                      <a16:creationId xmlns:a16="http://schemas.microsoft.com/office/drawing/2014/main" id="{A765986C-8BC5-4FBB-A804-62BDF10A0C4E}"/>
                    </a:ext>
                  </a:extLst>
                </p:cNvPr>
                <p:cNvSpPr/>
                <p:nvPr/>
              </p:nvSpPr>
              <p:spPr>
                <a:xfrm>
                  <a:off x="885315" y="1435981"/>
                  <a:ext cx="3128592" cy="3127986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B1D0E9"/>
                    </a:gs>
                    <a:gs pos="83000">
                      <a:srgbClr val="B1D0E9"/>
                    </a:gs>
                    <a:gs pos="100000">
                      <a:srgbClr val="B1D0E9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" name="弧形 2">
                <a:extLst>
                  <a:ext uri="{FF2B5EF4-FFF2-40B4-BE49-F238E27FC236}">
                    <a16:creationId xmlns:a16="http://schemas.microsoft.com/office/drawing/2014/main" id="{2DE03C0F-5C7D-4259-9A9B-EBA56DEE0545}"/>
                  </a:ext>
                </a:extLst>
              </p:cNvPr>
              <p:cNvSpPr/>
              <p:nvPr/>
            </p:nvSpPr>
            <p:spPr>
              <a:xfrm>
                <a:off x="433137" y="930442"/>
                <a:ext cx="4507831" cy="4507831"/>
              </a:xfrm>
              <a:prstGeom prst="arc">
                <a:avLst>
                  <a:gd name="adj1" fmla="val 6717068"/>
                  <a:gd name="adj2" fmla="val 20833352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5333D191-4854-4AA7-9E8B-6A5BC5011FC6}"/>
                  </a:ext>
                </a:extLst>
              </p:cNvPr>
              <p:cNvSpPr/>
              <p:nvPr/>
            </p:nvSpPr>
            <p:spPr>
              <a:xfrm>
                <a:off x="753978" y="1251283"/>
                <a:ext cx="3866148" cy="3866148"/>
              </a:xfrm>
              <a:prstGeom prst="arc">
                <a:avLst>
                  <a:gd name="adj1" fmla="val 17899546"/>
                  <a:gd name="adj2" fmla="val 10350569"/>
                </a:avLst>
              </a:prstGeom>
              <a:ln>
                <a:solidFill>
                  <a:srgbClr val="4F97CD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2BBDE-B35F-4097-9F8F-C2146C534507}"/>
                </a:ext>
              </a:extLst>
            </p:cNvPr>
            <p:cNvSpPr txBox="1"/>
            <p:nvPr/>
          </p:nvSpPr>
          <p:spPr>
            <a:xfrm>
              <a:off x="1434088" y="2828836"/>
              <a:ext cx="29430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F97CD"/>
                  </a:solidFill>
                  <a:effectLst/>
                  <a:uLnTx/>
                  <a:uFillTx/>
                  <a:cs typeface="+mn-ea"/>
                  <a:sym typeface="+mn-lt"/>
                </a:rPr>
                <a:t>/Part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F97C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7BB848A9-396E-4BD0-87D4-D6F838D1D4DE}"/>
              </a:ext>
            </a:extLst>
          </p:cNvPr>
          <p:cNvSpPr/>
          <p:nvPr/>
        </p:nvSpPr>
        <p:spPr>
          <a:xfrm>
            <a:off x="4150663" y="4442485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rPr>
              <a:t>可采用的方法</a:t>
            </a:r>
            <a:endParaRPr lang="en-US" altLang="zh-CN" sz="4800" dirty="0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25885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5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GRADIENT-BLUR">
      <a:dk1>
        <a:srgbClr val="000000"/>
      </a:dk1>
      <a:lt1>
        <a:srgbClr val="FFFFFF"/>
      </a:lt1>
      <a:dk2>
        <a:srgbClr val="131F49"/>
      </a:dk2>
      <a:lt2>
        <a:srgbClr val="F8FAFE"/>
      </a:lt2>
      <a:accent1>
        <a:srgbClr val="9E6EFB"/>
      </a:accent1>
      <a:accent2>
        <a:srgbClr val="D17DFC"/>
      </a:accent2>
      <a:accent3>
        <a:srgbClr val="F1CDFC"/>
      </a:accent3>
      <a:accent4>
        <a:srgbClr val="8BD8FD"/>
      </a:accent4>
      <a:accent5>
        <a:srgbClr val="72C0FD"/>
      </a:accent5>
      <a:accent6>
        <a:srgbClr val="F8FAFE"/>
      </a:accent6>
      <a:hlink>
        <a:srgbClr val="9E6EFB"/>
      </a:hlink>
      <a:folHlink>
        <a:srgbClr val="D17DFC"/>
      </a:folHlink>
    </a:clrScheme>
    <a:fontScheme name="b1rzm4pr">
      <a:majorFont>
        <a:latin typeface="印品黑体" panose="020F0302020204030204"/>
        <a:ea typeface="微软雅黑"/>
        <a:cs typeface=""/>
      </a:majorFont>
      <a:minorFont>
        <a:latin typeface="印品黑体" panose="020F0502020204030204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C741"/>
        </a:solidFill>
        <a:ln>
          <a:noFill/>
        </a:ln>
        <a:effectLst>
          <a:softEdge rad="0"/>
        </a:effectLst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kern="1200" cap="none" spc="0" normalizeH="0" baseline="0" noProof="0" dirty="0">
            <a:ln>
              <a:noFill/>
            </a:ln>
            <a:solidFill>
              <a:srgbClr val="FFFFFF"/>
            </a:solidFill>
            <a:effectLst/>
            <a:uLnTx/>
            <a:uFillTx/>
            <a:latin typeface="思源宋体 CN" panose="02020400000000000000" pitchFamily="18" charset="-122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部门周报" id="{134AB935-B016-0149-9035-DAC79AA966DB}" vid="{95095ADD-F4A2-F24B-9D8C-FDE95C824F9F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1rzm4pr">
      <a:majorFont>
        <a:latin typeface="印品黑体" panose="020F0302020204030204"/>
        <a:ea typeface="微软雅黑"/>
        <a:cs typeface=""/>
      </a:majorFont>
      <a:minorFont>
        <a:latin typeface="印品黑体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部门周报" id="{134AB935-B016-0149-9035-DAC79AA966DB}" vid="{40C5311B-34F0-1E48-91E7-266D322552AB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部门周报" id="{134AB935-B016-0149-9035-DAC79AA966DB}" vid="{CE26B637-204E-1248-8291-EF54A3D1598E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第一PPT，www.1ppt</Template>
  <TotalTime>1421</TotalTime>
  <Words>671</Words>
  <Application>Microsoft Macintosh PowerPoint</Application>
  <PresentationFormat>宽屏</PresentationFormat>
  <Paragraphs>82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等线</vt:lpstr>
      <vt:lpstr>思源宋体 CN</vt:lpstr>
      <vt:lpstr>SimSun</vt:lpstr>
      <vt:lpstr>微软雅黑</vt:lpstr>
      <vt:lpstr>印品黑体</vt:lpstr>
      <vt:lpstr>Arial</vt:lpstr>
      <vt:lpstr>Calibri</vt:lpstr>
      <vt:lpstr>Gill Sans</vt:lpstr>
      <vt:lpstr>Wingdings</vt:lpstr>
      <vt:lpstr>第一PPT，www.1ppt.com</vt:lpstr>
      <vt:lpstr>第一PPT，www.1ppt.com 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keywords>www.1ppt.com</cp:keywords>
  <dc:description>www.1ppt.com</dc:description>
  <cp:lastModifiedBy>Microsoft Office User</cp:lastModifiedBy>
  <cp:revision>2</cp:revision>
  <dcterms:created xsi:type="dcterms:W3CDTF">2023-04-04T11:20:50Z</dcterms:created>
  <dcterms:modified xsi:type="dcterms:W3CDTF">2023-04-05T11:02:25Z</dcterms:modified>
</cp:coreProperties>
</file>